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saveSubsetFonts="1" autoCompressPictures="0">
  <p:sldMasterIdLst>
    <p:sldMasterId id="2147483654"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2" d="100"/>
          <a:sy n="102" d="100"/>
        </p:scale>
        <p:origin x="-1872" y="-1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gif>
</file>

<file path=ppt/media/image20.jpg>
</file>

<file path=ppt/media/image21.jpg>
</file>

<file path=ppt/media/image22.jpg>
</file>

<file path=ppt/media/image23.jpg>
</file>

<file path=ppt/media/image24.jpg>
</file>

<file path=ppt/media/image25.gif>
</file>

<file path=ppt/media/image26.png>
</file>

<file path=ppt/media/image27.jp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417511915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Shape 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9" name="Shape 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14" name="Shape 1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sz="1200">
                <a:solidFill>
                  <a:schemeClr val="dk1"/>
                </a:solidFill>
                <a:latin typeface="Calibri"/>
                <a:ea typeface="Calibri"/>
                <a:cs typeface="Calibri"/>
                <a:sym typeface="Calibri"/>
              </a:rPr>
              <a:t> Nature Conservancy (TNC) entered the West Coast groundfish fishery by acquiring limited entry permits and vessels to obtain a % of the groundfish quota allocation after the ITQ was implemented in 2011.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23" name="Shape 12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a:t>very new concept, analysis of risk pool only preliminary, concept needs to prove over time that it is worth pursuing.</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40" name="Shape 1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50" name="Shape 1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59" name="Shape 1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tot rev as proxy for ex-vessel price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67" name="Shape 1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00" name="Shape 2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Shape 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7" name="Shape 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600"/>
              </a:spcBef>
              <a:buNone/>
            </a:pPr>
            <a:r>
              <a:rPr lang="en" sz="1000">
                <a:latin typeface="Calibri"/>
                <a:ea typeface="Calibri"/>
                <a:cs typeface="Calibri"/>
                <a:sym typeface="Calibri"/>
              </a:rPr>
              <a:t>Our original question came from Todd Lee, NOAA economist. They provided the economic and ecological (trawl survey data, available from 2003)  data between 2009-2012, and specifically asked for the following:</a:t>
            </a:r>
          </a:p>
          <a:p>
            <a:pPr lvl="0" rtl="0">
              <a:spcBef>
                <a:spcPts val="600"/>
              </a:spcBef>
              <a:buClr>
                <a:schemeClr val="dk1"/>
              </a:buClr>
              <a:buSzPct val="110000"/>
              <a:buFont typeface="Arial"/>
              <a:buNone/>
            </a:pPr>
            <a:r>
              <a:rPr lang="en" sz="1000">
                <a:latin typeface="Calibri"/>
                <a:ea typeface="Calibri"/>
                <a:cs typeface="Calibri"/>
                <a:sym typeface="Calibri"/>
              </a:rPr>
              <a:t>- combine ecological (groundfish survey) &amp; economic (landings &amp; revenue) data</a:t>
            </a:r>
          </a:p>
          <a:p>
            <a:pPr lvl="0">
              <a:spcBef>
                <a:spcPts val="600"/>
              </a:spcBef>
              <a:buClr>
                <a:schemeClr val="dk1"/>
              </a:buClr>
              <a:buSzPct val="110000"/>
              <a:buFont typeface="Arial"/>
              <a:buNone/>
            </a:pPr>
            <a:r>
              <a:rPr lang="en" sz="1000">
                <a:latin typeface="Calibri"/>
                <a:ea typeface="Calibri"/>
                <a:cs typeface="Calibri"/>
                <a:sym typeface="Calibri"/>
              </a:rPr>
              <a:t>BROAD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40" name="Shape 24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0" name="Shape 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 Discussed our skills (Sarah proposed  mapping survey data as a way to link ecological and economic data).</a:t>
            </a:r>
          </a:p>
          <a:p>
            <a:pPr>
              <a:spcBef>
                <a:spcPts val="0"/>
              </a:spcBef>
              <a:buNone/>
            </a:pPr>
            <a:r>
              <a:rPr lang="en"/>
              <a:t>- Other ideas that emerged included: mapping changes in behavior (fishing location) based on existing data; correlating economy and biology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3" name="Shape 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Other than the first beer I had after climbing Mt. Bailey, this was the most exciting moment of the two weeks. </a:t>
            </a:r>
          </a:p>
          <a:p>
            <a:pPr rtl="0">
              <a:spcBef>
                <a:spcPts val="0"/>
              </a:spcBef>
              <a:buNone/>
            </a:pPr>
            <a:r>
              <a:rPr lang="en"/>
              <a:t>we all discussed potential project ideas</a:t>
            </a:r>
          </a:p>
          <a:p>
            <a:pPr>
              <a:spcBef>
                <a:spcPts val="0"/>
              </a:spcBef>
              <a:buNone/>
            </a:pPr>
            <a:r>
              <a:rPr lang="en"/>
              <a:t>- after looking through  literature/ reading about fishery, we all identified the TNC involvement in the management of risk pools in the fishery as an interesting topic.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0" name="Shape 8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600"/>
              </a:spcBef>
              <a:buClr>
                <a:schemeClr val="dk1"/>
              </a:buClr>
              <a:buSzPct val="110000"/>
              <a:buFont typeface="Arial"/>
              <a:buNone/>
            </a:pPr>
            <a:r>
              <a:rPr lang="en" sz="1000"/>
              <a:t>Addresses each group members’ interest in a variety of topics, including: </a:t>
            </a:r>
          </a:p>
          <a:p>
            <a:pPr lvl="0" rtl="0">
              <a:spcBef>
                <a:spcPts val="600"/>
              </a:spcBef>
              <a:buClr>
                <a:schemeClr val="dk1"/>
              </a:buClr>
              <a:buSzPct val="110000"/>
              <a:buFont typeface="Arial"/>
              <a:buNone/>
            </a:pPr>
            <a:r>
              <a:rPr lang="en" sz="1000"/>
              <a:t>- social justice (participation in the fishery)</a:t>
            </a:r>
          </a:p>
          <a:p>
            <a:pPr lvl="0" rtl="0">
              <a:spcBef>
                <a:spcPts val="600"/>
              </a:spcBef>
              <a:buClr>
                <a:schemeClr val="dk1"/>
              </a:buClr>
              <a:buSzPct val="110000"/>
              <a:buFont typeface="Arial"/>
              <a:buNone/>
            </a:pPr>
            <a:r>
              <a:rPr lang="en" sz="1000"/>
              <a:t>- cultural aspects of collaboration</a:t>
            </a:r>
          </a:p>
          <a:p>
            <a:pPr lvl="0" rtl="0">
              <a:spcBef>
                <a:spcPts val="600"/>
              </a:spcBef>
              <a:buClr>
                <a:schemeClr val="dk1"/>
              </a:buClr>
              <a:buSzPct val="110000"/>
              <a:buFont typeface="Arial"/>
              <a:buNone/>
            </a:pPr>
            <a:r>
              <a:rPr lang="en" sz="1000"/>
              <a:t>- co-management and governance structures (neoliberal market-based approaches to management that fail to account for small and medium-sized participants. Only allowance for this in the ITQ FMP is the limits on the accumulation of quota shares and the moratorium on sales of QS. However, this case is interesting because it allows for the exploration of human agency and participation in finding solutions to risk associated with top-down governance approaches. </a:t>
            </a:r>
          </a:p>
          <a:p>
            <a:pPr lvl="0" rtl="0">
              <a:spcBef>
                <a:spcPts val="600"/>
              </a:spcBef>
              <a:buNone/>
            </a:pPr>
            <a:r>
              <a:rPr lang="en" sz="1000"/>
              <a:t>- ways to integrate social data into available trawl survey data</a:t>
            </a:r>
          </a:p>
          <a:p>
            <a:pPr lvl="0" rtl="0">
              <a:spcBef>
                <a:spcPts val="600"/>
              </a:spcBef>
              <a:buClr>
                <a:schemeClr val="dk1"/>
              </a:buClr>
              <a:buSzPct val="110000"/>
              <a:buFont typeface="Arial"/>
              <a:buNone/>
            </a:pPr>
            <a:r>
              <a:rPr lang="en" sz="1000"/>
              <a:t>- come up with an understudied aspect about the changes that emerged after the implementation of ITQs</a:t>
            </a:r>
          </a:p>
          <a:p>
            <a:pPr>
              <a:spcBef>
                <a:spcPts val="0"/>
              </a:spcBef>
              <a:buNone/>
            </a:pP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sz="1000"/>
              <a:t>Had a conversation with our “client”, Todd Lee, Program Manager for the Economic and Social Science Center at the NW Fisheries Science Center in Seattle. He confirmed that it was OK to change project, and agreed that it was a novel way to explore the behavior or fishers after the ITQ implementation.</a:t>
            </a:r>
          </a:p>
          <a:p>
            <a:pPr rtl="0">
              <a:spcBef>
                <a:spcPts val="0"/>
              </a:spcBef>
              <a:buNone/>
            </a:pPr>
            <a:r>
              <a:rPr lang="en" sz="1000"/>
              <a:t>- put us in touch with people who might have more information, and apparently they have started to ask questions about participation in Risk pools as a last question on the annual renewal forms.</a:t>
            </a:r>
          </a:p>
          <a:p>
            <a:pPr lvl="0" rtl="0">
              <a:spcBef>
                <a:spcPts val="0"/>
              </a:spcBef>
              <a:buNone/>
            </a:pPr>
            <a:r>
              <a:rPr lang="en" sz="1000"/>
              <a:t>- question is NOT mandatory, but interesting that NOAA doesn’t require this data collection. Especially because it is a shift in management away from government to these co-managed fisher led associations that we are going to discuss further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ongoing conversations were had about how to proceed.</a:t>
            </a:r>
          </a:p>
          <a:p>
            <a:pPr rtl="0">
              <a:spcBef>
                <a:spcPts val="0"/>
              </a:spcBef>
              <a:buNone/>
            </a:pPr>
            <a:r>
              <a:rPr lang="en"/>
              <a:t>“tasks” were assigned, and included literature reviews, identifying the theoretical framework (governance), mapping component (that Sarah will discuss later) and the data  manipulation (that Kelli will discuss later). </a:t>
            </a:r>
          </a:p>
          <a:p>
            <a:pPr rtl="0">
              <a:spcBef>
                <a:spcPts val="0"/>
              </a:spcBef>
              <a:buNone/>
            </a:pPr>
            <a:r>
              <a:rPr lang="en"/>
              <a:t>- you can also see that we were beginning to work on things on parallel. By  having a joint question, we each felt more empowered to contribute equally to the exploration of results and to the editing of the overall erpot.</a:t>
            </a:r>
          </a:p>
          <a:p>
            <a:pPr>
              <a:spcBef>
                <a:spcPts val="0"/>
              </a:spcBef>
              <a:buNone/>
            </a:pPr>
            <a:r>
              <a:rPr lang="en"/>
              <a:t>In particular, we discussed the idea of GOVERNANCE and how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sz="1200">
                <a:solidFill>
                  <a:schemeClr val="dk1"/>
                </a:solidFill>
                <a:latin typeface="Calibri"/>
                <a:ea typeface="Calibri"/>
                <a:cs typeface="Calibri"/>
                <a:sym typeface="Calibri"/>
              </a:rPr>
              <a:t> </a:t>
            </a:r>
            <a:r>
              <a:rPr lang="en" sz="1200">
                <a:latin typeface="Calibri"/>
                <a:ea typeface="Calibri"/>
                <a:cs typeface="Calibri"/>
                <a:sym typeface="Calibri"/>
              </a:rPr>
              <a:t>fishery cooperatives: associations of harvesters that collectively hold rights to control some or all of its members’ fishing activities. assume self interest subordinate to manage resource for community interest</a:t>
            </a:r>
          </a:p>
          <a:p>
            <a:pPr>
              <a:spcBef>
                <a:spcPts val="0"/>
              </a:spcBef>
              <a:buNone/>
            </a:pPr>
            <a:r>
              <a:rPr lang="en" sz="1200">
                <a:latin typeface="Calibri"/>
                <a:ea typeface="Calibri"/>
                <a:cs typeface="Calibri"/>
                <a:sym typeface="Calibri"/>
              </a:rPr>
              <a:t>biological (abundance of “choke species”, socio-economic (attainment of TAC, economic startup), and governance factors (introduction of ITQs, community engagement in fishery management, organizational capacity).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subTitle" idx="1"/>
          </p:nvPr>
        </p:nvSpPr>
        <p:spPr>
          <a:xfrm>
            <a:off x="685800" y="2840053"/>
            <a:ext cx="7772400" cy="784799"/>
          </a:xfrm>
          <a:prstGeom prst="rect">
            <a:avLst/>
          </a:prstGeom>
        </p:spPr>
        <p:txBody>
          <a:bodyPr lIns="91425" tIns="91425" rIns="91425" bIns="91425" anchor="t" anchorCtr="0"/>
          <a:lstStyle>
            <a:lvl1pPr algn="ctr">
              <a:spcBef>
                <a:spcPts val="0"/>
              </a:spcBef>
              <a:buClr>
                <a:schemeClr val="lt2"/>
              </a:buClr>
              <a:buNone/>
              <a:defRPr>
                <a:solidFill>
                  <a:schemeClr val="lt2"/>
                </a:solidFill>
              </a:defRPr>
            </a:lvl1pPr>
            <a:lvl2pPr algn="ctr">
              <a:spcBef>
                <a:spcPts val="0"/>
              </a:spcBef>
              <a:buClr>
                <a:schemeClr val="lt2"/>
              </a:buClr>
              <a:buSzPct val="100000"/>
              <a:buNone/>
              <a:defRPr sz="3000">
                <a:solidFill>
                  <a:schemeClr val="lt2"/>
                </a:solidFill>
              </a:defRPr>
            </a:lvl2pPr>
            <a:lvl3pPr algn="ctr">
              <a:spcBef>
                <a:spcPts val="0"/>
              </a:spcBef>
              <a:buClr>
                <a:schemeClr val="lt2"/>
              </a:buClr>
              <a:buSzPct val="100000"/>
              <a:buNone/>
              <a:defRPr sz="3000">
                <a:solidFill>
                  <a:schemeClr val="lt2"/>
                </a:solidFill>
              </a:defRPr>
            </a:lvl3pPr>
            <a:lvl4pPr algn="ctr">
              <a:spcBef>
                <a:spcPts val="0"/>
              </a:spcBef>
              <a:buClr>
                <a:schemeClr val="lt2"/>
              </a:buClr>
              <a:buSzPct val="100000"/>
              <a:buNone/>
              <a:defRPr sz="3000">
                <a:solidFill>
                  <a:schemeClr val="lt2"/>
                </a:solidFill>
              </a:defRPr>
            </a:lvl4pPr>
            <a:lvl5pPr algn="ctr">
              <a:spcBef>
                <a:spcPts val="0"/>
              </a:spcBef>
              <a:buClr>
                <a:schemeClr val="lt2"/>
              </a:buClr>
              <a:buSzPct val="100000"/>
              <a:buNone/>
              <a:defRPr sz="3000">
                <a:solidFill>
                  <a:schemeClr val="lt2"/>
                </a:solidFill>
              </a:defRPr>
            </a:lvl5pPr>
            <a:lvl6pPr algn="ctr">
              <a:spcBef>
                <a:spcPts val="0"/>
              </a:spcBef>
              <a:buClr>
                <a:schemeClr val="lt2"/>
              </a:buClr>
              <a:buSzPct val="100000"/>
              <a:buNone/>
              <a:defRPr sz="3000">
                <a:solidFill>
                  <a:schemeClr val="lt2"/>
                </a:solidFill>
              </a:defRPr>
            </a:lvl6pPr>
            <a:lvl7pPr algn="ctr">
              <a:spcBef>
                <a:spcPts val="0"/>
              </a:spcBef>
              <a:buClr>
                <a:schemeClr val="lt2"/>
              </a:buClr>
              <a:buSzPct val="100000"/>
              <a:buNone/>
              <a:defRPr sz="3000">
                <a:solidFill>
                  <a:schemeClr val="lt2"/>
                </a:solidFill>
              </a:defRPr>
            </a:lvl7pPr>
            <a:lvl8pPr algn="ctr">
              <a:spcBef>
                <a:spcPts val="0"/>
              </a:spcBef>
              <a:buClr>
                <a:schemeClr val="lt2"/>
              </a:buClr>
              <a:buSzPct val="100000"/>
              <a:buNone/>
              <a:defRPr sz="3000">
                <a:solidFill>
                  <a:schemeClr val="lt2"/>
                </a:solidFill>
              </a:defRPr>
            </a:lvl8pPr>
            <a:lvl9pPr algn="ctr">
              <a:spcBef>
                <a:spcPts val="0"/>
              </a:spcBef>
              <a:buClr>
                <a:schemeClr val="lt2"/>
              </a:buClr>
              <a:buSzPct val="100000"/>
              <a:buNone/>
              <a:defRPr sz="3000">
                <a:solidFill>
                  <a:schemeClr val="lt2"/>
                </a:solidFill>
              </a:defRPr>
            </a:lvl9pPr>
          </a:lstStyle>
          <a:p>
            <a:endParaRPr/>
          </a:p>
        </p:txBody>
      </p:sp>
      <p:sp>
        <p:nvSpPr>
          <p:cNvPr id="9" name="Shape 9"/>
          <p:cNvSpPr txBox="1">
            <a:spLocks noGrp="1"/>
          </p:cNvSpPr>
          <p:nvPr>
            <p:ph type="ctrTitle"/>
          </p:nvPr>
        </p:nvSpPr>
        <p:spPr>
          <a:xfrm>
            <a:off x="685800" y="1583342"/>
            <a:ext cx="7772400" cy="1159799"/>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6" name="Shape 16"/>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algn="ctr">
              <a:spcBef>
                <a:spcPts val="0"/>
              </a:spcBef>
              <a:buSzPct val="100000"/>
              <a:buNone/>
              <a:defRPr sz="1800"/>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a:spcBef>
                <a:spcPts val="0"/>
              </a:spcBef>
              <a:buClr>
                <a:schemeClr val="lt1"/>
              </a:buClr>
              <a:buSzPct val="100000"/>
              <a:buNone/>
              <a:defRPr sz="3600" b="1">
                <a:solidFill>
                  <a:schemeClr val="lt1"/>
                </a:solidFill>
              </a:defRPr>
            </a:lvl1pPr>
            <a:lvl2pPr>
              <a:spcBef>
                <a:spcPts val="0"/>
              </a:spcBef>
              <a:buClr>
                <a:schemeClr val="lt1"/>
              </a:buClr>
              <a:buSzPct val="100000"/>
              <a:buNone/>
              <a:defRPr sz="3600" b="1">
                <a:solidFill>
                  <a:schemeClr val="lt1"/>
                </a:solidFill>
              </a:defRPr>
            </a:lvl2pPr>
            <a:lvl3pPr>
              <a:spcBef>
                <a:spcPts val="0"/>
              </a:spcBef>
              <a:buClr>
                <a:schemeClr val="lt1"/>
              </a:buClr>
              <a:buSzPct val="100000"/>
              <a:buNone/>
              <a:defRPr sz="3600" b="1">
                <a:solidFill>
                  <a:schemeClr val="lt1"/>
                </a:solidFill>
              </a:defRPr>
            </a:lvl3pPr>
            <a:lvl4pPr>
              <a:spcBef>
                <a:spcPts val="0"/>
              </a:spcBef>
              <a:buClr>
                <a:schemeClr val="lt1"/>
              </a:buClr>
              <a:buSzPct val="100000"/>
              <a:buNone/>
              <a:defRPr sz="3600" b="1">
                <a:solidFill>
                  <a:schemeClr val="lt1"/>
                </a:solidFill>
              </a:defRPr>
            </a:lvl4pPr>
            <a:lvl5pPr>
              <a:spcBef>
                <a:spcPts val="0"/>
              </a:spcBef>
              <a:buClr>
                <a:schemeClr val="lt1"/>
              </a:buClr>
              <a:buSzPct val="100000"/>
              <a:buNone/>
              <a:defRPr sz="3600" b="1">
                <a:solidFill>
                  <a:schemeClr val="lt1"/>
                </a:solidFill>
              </a:defRPr>
            </a:lvl5pPr>
            <a:lvl6pPr>
              <a:spcBef>
                <a:spcPts val="0"/>
              </a:spcBef>
              <a:buClr>
                <a:schemeClr val="lt1"/>
              </a:buClr>
              <a:buSzPct val="100000"/>
              <a:buNone/>
              <a:defRPr sz="3600" b="1">
                <a:solidFill>
                  <a:schemeClr val="lt1"/>
                </a:solidFill>
              </a:defRPr>
            </a:lvl6pPr>
            <a:lvl7pPr>
              <a:spcBef>
                <a:spcPts val="0"/>
              </a:spcBef>
              <a:buClr>
                <a:schemeClr val="lt1"/>
              </a:buClr>
              <a:buSzPct val="100000"/>
              <a:buNone/>
              <a:defRPr sz="3600" b="1">
                <a:solidFill>
                  <a:schemeClr val="lt1"/>
                </a:solidFill>
              </a:defRPr>
            </a:lvl7pPr>
            <a:lvl8pPr>
              <a:spcBef>
                <a:spcPts val="0"/>
              </a:spcBef>
              <a:buClr>
                <a:schemeClr val="lt1"/>
              </a:buClr>
              <a:buSzPct val="100000"/>
              <a:buNone/>
              <a:defRPr sz="3600" b="1">
                <a:solidFill>
                  <a:schemeClr val="lt1"/>
                </a:solidFill>
              </a:defRPr>
            </a:lvl8pPr>
            <a:lvl9pPr>
              <a:spcBef>
                <a:spcPts val="0"/>
              </a:spcBef>
              <a:buClr>
                <a:schemeClr val="lt1"/>
              </a:buClr>
              <a:buSzPct val="100000"/>
              <a:buNone/>
              <a:defRPr sz="3600" b="1">
                <a:solidFill>
                  <a:schemeClr val="lt1"/>
                </a:solidFill>
              </a:defRPr>
            </a:lvl9pPr>
          </a:lstStyle>
          <a:p>
            <a:endParaRPr/>
          </a:p>
        </p:txBody>
      </p:sp>
      <p:sp>
        <p:nvSpPr>
          <p:cNvPr id="6" name="Shape 6"/>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a:spcBef>
                <a:spcPts val="600"/>
              </a:spcBef>
              <a:buClr>
                <a:schemeClr val="lt1"/>
              </a:buClr>
              <a:buSzPct val="100000"/>
              <a:defRPr sz="3000">
                <a:solidFill>
                  <a:schemeClr val="lt1"/>
                </a:solidFill>
              </a:defRPr>
            </a:lvl1pPr>
            <a:lvl2pPr>
              <a:spcBef>
                <a:spcPts val="480"/>
              </a:spcBef>
              <a:buClr>
                <a:schemeClr val="lt1"/>
              </a:buClr>
              <a:buSzPct val="100000"/>
              <a:defRPr sz="2400">
                <a:solidFill>
                  <a:schemeClr val="lt1"/>
                </a:solidFill>
              </a:defRPr>
            </a:lvl2pPr>
            <a:lvl3pPr>
              <a:spcBef>
                <a:spcPts val="480"/>
              </a:spcBef>
              <a:buClr>
                <a:schemeClr val="lt1"/>
              </a:buClr>
              <a:buSzPct val="100000"/>
              <a:defRPr sz="2400">
                <a:solidFill>
                  <a:schemeClr val="lt1"/>
                </a:solidFill>
              </a:defRPr>
            </a:lvl3pPr>
            <a:lvl4pPr>
              <a:spcBef>
                <a:spcPts val="360"/>
              </a:spcBef>
              <a:buClr>
                <a:schemeClr val="lt1"/>
              </a:buClr>
              <a:buSzPct val="100000"/>
              <a:defRPr sz="1800">
                <a:solidFill>
                  <a:schemeClr val="lt1"/>
                </a:solidFill>
              </a:defRPr>
            </a:lvl4pPr>
            <a:lvl5pPr>
              <a:spcBef>
                <a:spcPts val="360"/>
              </a:spcBef>
              <a:buClr>
                <a:schemeClr val="lt1"/>
              </a:buClr>
              <a:buSzPct val="100000"/>
              <a:defRPr sz="1800">
                <a:solidFill>
                  <a:schemeClr val="lt1"/>
                </a:solidFill>
              </a:defRPr>
            </a:lvl5pPr>
            <a:lvl6pPr>
              <a:spcBef>
                <a:spcPts val="360"/>
              </a:spcBef>
              <a:buClr>
                <a:schemeClr val="lt1"/>
              </a:buClr>
              <a:buSzPct val="100000"/>
              <a:defRPr sz="1800">
                <a:solidFill>
                  <a:schemeClr val="lt1"/>
                </a:solidFill>
              </a:defRPr>
            </a:lvl6pPr>
            <a:lvl7pPr>
              <a:spcBef>
                <a:spcPts val="360"/>
              </a:spcBef>
              <a:buClr>
                <a:schemeClr val="lt1"/>
              </a:buClr>
              <a:buSzPct val="100000"/>
              <a:defRPr sz="1800">
                <a:solidFill>
                  <a:schemeClr val="lt1"/>
                </a:solidFill>
              </a:defRPr>
            </a:lvl7pPr>
            <a:lvl8pPr>
              <a:spcBef>
                <a:spcPts val="360"/>
              </a:spcBef>
              <a:buClr>
                <a:schemeClr val="lt1"/>
              </a:buClr>
              <a:buSzPct val="100000"/>
              <a:defRPr sz="1800">
                <a:solidFill>
                  <a:schemeClr val="lt1"/>
                </a:solidFill>
              </a:defRPr>
            </a:lvl8pPr>
            <a:lvl9pPr>
              <a:spcBef>
                <a:spcPts val="360"/>
              </a:spcBef>
              <a:buClr>
                <a:schemeClr val="lt1"/>
              </a:buClr>
              <a:buSzPct val="100000"/>
              <a:defRPr sz="1800">
                <a:solidFill>
                  <a:schemeClr val="lt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jpg"/><Relationship Id="rId4" Type="http://schemas.openxmlformats.org/officeDocument/2006/relationships/image" Target="../media/image21.jpg"/></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5.gif"/><Relationship Id="rId4" Type="http://schemas.openxmlformats.org/officeDocument/2006/relationships/image" Target="../media/image24.jp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25.gif"/><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25.gif"/><Relationship Id="rId4" Type="http://schemas.openxmlformats.org/officeDocument/2006/relationships/image" Target="../media/image24.jpg"/></Relationships>
</file>

<file path=ppt/slides/_rels/slide19.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23.jpg"/><Relationship Id="rId7"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25.gif"/><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415500" y="103125"/>
            <a:ext cx="8728499" cy="3745800"/>
          </a:xfrm>
          <a:prstGeom prst="rect">
            <a:avLst/>
          </a:prstGeom>
        </p:spPr>
        <p:txBody>
          <a:bodyPr lIns="91425" tIns="91425" rIns="91425" bIns="91425" anchor="b" anchorCtr="0">
            <a:noAutofit/>
          </a:bodyPr>
          <a:lstStyle/>
          <a:p>
            <a:pPr lvl="0" rtl="0">
              <a:lnSpc>
                <a:spcPct val="115000"/>
              </a:lnSpc>
              <a:spcBef>
                <a:spcPts val="0"/>
              </a:spcBef>
              <a:buNone/>
            </a:pPr>
            <a:r>
              <a:rPr lang="en" sz="3000" b="0">
                <a:latin typeface="Calibri"/>
                <a:ea typeface="Calibri"/>
                <a:cs typeface="Calibri"/>
                <a:sym typeface="Calibri"/>
              </a:rPr>
              <a:t>An analysis of risk pools in commercial ITQ fisheries:</a:t>
            </a:r>
          </a:p>
          <a:p>
            <a:pPr lvl="0" rtl="0">
              <a:lnSpc>
                <a:spcPct val="115000"/>
              </a:lnSpc>
              <a:spcBef>
                <a:spcPts val="0"/>
              </a:spcBef>
              <a:buNone/>
            </a:pPr>
            <a:r>
              <a:rPr lang="en" sz="3000" b="0">
                <a:latin typeface="Calibri"/>
                <a:ea typeface="Calibri"/>
                <a:cs typeface="Calibri"/>
                <a:sym typeface="Calibri"/>
              </a:rPr>
              <a:t> </a:t>
            </a:r>
          </a:p>
          <a:p>
            <a:pPr lvl="0" rtl="0">
              <a:lnSpc>
                <a:spcPct val="115000"/>
              </a:lnSpc>
              <a:spcBef>
                <a:spcPts val="0"/>
              </a:spcBef>
              <a:buClr>
                <a:schemeClr val="dk1"/>
              </a:buClr>
              <a:buSzPct val="36666"/>
              <a:buFont typeface="Arial"/>
              <a:buNone/>
            </a:pPr>
            <a:r>
              <a:rPr lang="en" sz="3000" b="0">
                <a:latin typeface="Calibri"/>
                <a:ea typeface="Calibri"/>
                <a:cs typeface="Calibri"/>
                <a:sym typeface="Calibri"/>
              </a:rPr>
              <a:t>Quantifying social, economic, and biological linkages in the US West coast groundfish trawl fishery</a:t>
            </a:r>
          </a:p>
          <a:p>
            <a:pPr>
              <a:spcBef>
                <a:spcPts val="0"/>
              </a:spcBef>
              <a:buNone/>
            </a:pPr>
            <a:endParaRPr/>
          </a:p>
        </p:txBody>
      </p:sp>
      <p:sp>
        <p:nvSpPr>
          <p:cNvPr id="24" name="Shape 24"/>
          <p:cNvSpPr txBox="1"/>
          <p:nvPr/>
        </p:nvSpPr>
        <p:spPr>
          <a:xfrm>
            <a:off x="249375" y="3671425"/>
            <a:ext cx="8077199" cy="1201499"/>
          </a:xfrm>
          <a:prstGeom prst="rect">
            <a:avLst/>
          </a:prstGeom>
          <a:noFill/>
          <a:ln>
            <a:noFill/>
          </a:ln>
        </p:spPr>
        <p:txBody>
          <a:bodyPr lIns="91425" tIns="91425" rIns="91425" bIns="91425" anchor="ctr" anchorCtr="0">
            <a:noAutofit/>
          </a:bodyPr>
          <a:lstStyle/>
          <a:p>
            <a:pPr algn="ctr" rtl="0">
              <a:spcBef>
                <a:spcPts val="0"/>
              </a:spcBef>
              <a:buNone/>
            </a:pPr>
            <a:r>
              <a:rPr lang="en" sz="1200">
                <a:solidFill>
                  <a:srgbClr val="FFFFFF"/>
                </a:solidFill>
                <a:latin typeface="Calibri"/>
                <a:ea typeface="Calibri"/>
                <a:cs typeface="Calibri"/>
                <a:sym typeface="Calibri"/>
              </a:rPr>
              <a:t>Nadine Heck</a:t>
            </a:r>
            <a:r>
              <a:rPr lang="en" sz="1200" baseline="30000">
                <a:solidFill>
                  <a:srgbClr val="FFFFFF"/>
                </a:solidFill>
                <a:latin typeface="Calibri"/>
                <a:ea typeface="Calibri"/>
                <a:cs typeface="Calibri"/>
                <a:sym typeface="Calibri"/>
              </a:rPr>
              <a:t>1</a:t>
            </a:r>
            <a:r>
              <a:rPr lang="en" sz="1200">
                <a:solidFill>
                  <a:srgbClr val="FFFFFF"/>
                </a:solidFill>
                <a:latin typeface="Calibri"/>
                <a:ea typeface="Calibri"/>
                <a:cs typeface="Calibri"/>
                <a:sym typeface="Calibri"/>
              </a:rPr>
              <a:t>, Kelli F. Johnson</a:t>
            </a:r>
            <a:r>
              <a:rPr lang="en" sz="1200" baseline="30000">
                <a:solidFill>
                  <a:srgbClr val="FFFFFF"/>
                </a:solidFill>
                <a:latin typeface="Calibri"/>
                <a:ea typeface="Calibri"/>
                <a:cs typeface="Calibri"/>
                <a:sym typeface="Calibri"/>
              </a:rPr>
              <a:t>2</a:t>
            </a:r>
            <a:r>
              <a:rPr lang="en" sz="1200">
                <a:solidFill>
                  <a:srgbClr val="FFFFFF"/>
                </a:solidFill>
                <a:latin typeface="Calibri"/>
                <a:ea typeface="Calibri"/>
                <a:cs typeface="Calibri"/>
                <a:sym typeface="Calibri"/>
              </a:rPr>
              <a:t>,</a:t>
            </a:r>
            <a:r>
              <a:rPr lang="en" sz="1200" baseline="30000">
                <a:solidFill>
                  <a:srgbClr val="FFFFFF"/>
                </a:solidFill>
                <a:latin typeface="Calibri"/>
                <a:ea typeface="Calibri"/>
                <a:cs typeface="Calibri"/>
                <a:sym typeface="Calibri"/>
              </a:rPr>
              <a:t> </a:t>
            </a:r>
            <a:r>
              <a:rPr lang="en" sz="1200">
                <a:solidFill>
                  <a:srgbClr val="FFFFFF"/>
                </a:solidFill>
                <a:latin typeface="Calibri"/>
                <a:ea typeface="Calibri"/>
                <a:cs typeface="Calibri"/>
                <a:sym typeface="Calibri"/>
              </a:rPr>
              <a:t>Sarah Klain</a:t>
            </a:r>
            <a:r>
              <a:rPr lang="en" sz="1200" baseline="30000">
                <a:solidFill>
                  <a:srgbClr val="FFFFFF"/>
                </a:solidFill>
                <a:latin typeface="Calibri"/>
                <a:ea typeface="Calibri"/>
                <a:cs typeface="Calibri"/>
                <a:sym typeface="Calibri"/>
              </a:rPr>
              <a:t>3</a:t>
            </a:r>
            <a:r>
              <a:rPr lang="en" sz="1200">
                <a:solidFill>
                  <a:srgbClr val="FFFFFF"/>
                </a:solidFill>
                <a:latin typeface="Calibri"/>
                <a:ea typeface="Calibri"/>
                <a:cs typeface="Calibri"/>
                <a:sym typeface="Calibri"/>
              </a:rPr>
              <a:t>, and Ana K. Spalding</a:t>
            </a:r>
            <a:r>
              <a:rPr lang="en" sz="1200" baseline="30000">
                <a:solidFill>
                  <a:srgbClr val="FFFFFF"/>
                </a:solidFill>
                <a:latin typeface="Calibri"/>
                <a:ea typeface="Calibri"/>
                <a:cs typeface="Calibri"/>
                <a:sym typeface="Calibri"/>
              </a:rPr>
              <a:t>4</a:t>
            </a:r>
          </a:p>
          <a:p>
            <a:pPr algn="ctr" rtl="0">
              <a:spcBef>
                <a:spcPts val="0"/>
              </a:spcBef>
              <a:buNone/>
            </a:pPr>
            <a:endParaRPr sz="1200">
              <a:solidFill>
                <a:srgbClr val="FFFFFF"/>
              </a:solidFill>
              <a:latin typeface="Calibri"/>
              <a:ea typeface="Calibri"/>
              <a:cs typeface="Calibri"/>
              <a:sym typeface="Calibri"/>
            </a:endParaRPr>
          </a:p>
          <a:p>
            <a:pPr lvl="0" algn="just" rtl="0">
              <a:lnSpc>
                <a:spcPct val="115000"/>
              </a:lnSpc>
              <a:spcBef>
                <a:spcPts val="0"/>
              </a:spcBef>
              <a:buClr>
                <a:schemeClr val="dk1"/>
              </a:buClr>
              <a:buSzPct val="122222"/>
              <a:buFont typeface="Arial"/>
              <a:buNone/>
            </a:pPr>
            <a:r>
              <a:rPr lang="en" sz="900" baseline="30000">
                <a:solidFill>
                  <a:srgbClr val="FFFFFF"/>
                </a:solidFill>
                <a:latin typeface="Calibri"/>
                <a:ea typeface="Calibri"/>
                <a:cs typeface="Calibri"/>
                <a:sym typeface="Calibri"/>
              </a:rPr>
              <a:t>1</a:t>
            </a:r>
            <a:r>
              <a:rPr lang="en" sz="900">
                <a:solidFill>
                  <a:srgbClr val="FFFFFF"/>
                </a:solidFill>
                <a:latin typeface="Calibri"/>
                <a:ea typeface="Calibri"/>
                <a:cs typeface="Calibri"/>
                <a:sym typeface="Calibri"/>
              </a:rPr>
              <a:t>Institute of Marine Sciences, University of California, 1156 High St., Santa Cruz, CA 95064, USA</a:t>
            </a:r>
          </a:p>
          <a:p>
            <a:pPr lvl="0" algn="just" rtl="0">
              <a:lnSpc>
                <a:spcPct val="115000"/>
              </a:lnSpc>
              <a:spcBef>
                <a:spcPts val="0"/>
              </a:spcBef>
              <a:buClr>
                <a:schemeClr val="dk1"/>
              </a:buClr>
              <a:buSzPct val="122222"/>
              <a:buFont typeface="Arial"/>
              <a:buNone/>
            </a:pPr>
            <a:r>
              <a:rPr lang="en" sz="900" baseline="30000">
                <a:solidFill>
                  <a:srgbClr val="FFFFFF"/>
                </a:solidFill>
                <a:latin typeface="Calibri"/>
                <a:ea typeface="Calibri"/>
                <a:cs typeface="Calibri"/>
                <a:sym typeface="Calibri"/>
              </a:rPr>
              <a:t>2</a:t>
            </a:r>
            <a:r>
              <a:rPr lang="en" sz="900">
                <a:solidFill>
                  <a:srgbClr val="FFFFFF"/>
                </a:solidFill>
                <a:latin typeface="Calibri"/>
                <a:ea typeface="Calibri"/>
                <a:cs typeface="Calibri"/>
                <a:sym typeface="Calibri"/>
              </a:rPr>
              <a:t>School of Aquatic and Fishery Sciences, University of Washington, Box 355020 Seattle, WA 98195-5020, USA</a:t>
            </a:r>
          </a:p>
          <a:p>
            <a:pPr lvl="0" algn="just" rtl="0">
              <a:lnSpc>
                <a:spcPct val="115000"/>
              </a:lnSpc>
              <a:spcBef>
                <a:spcPts val="0"/>
              </a:spcBef>
              <a:buClr>
                <a:schemeClr val="dk1"/>
              </a:buClr>
              <a:buSzPct val="122222"/>
              <a:buFont typeface="Arial"/>
              <a:buNone/>
            </a:pPr>
            <a:r>
              <a:rPr lang="en" sz="900" baseline="30000">
                <a:solidFill>
                  <a:srgbClr val="FFFFFF"/>
                </a:solidFill>
                <a:latin typeface="Calibri"/>
                <a:ea typeface="Calibri"/>
                <a:cs typeface="Calibri"/>
                <a:sym typeface="Calibri"/>
              </a:rPr>
              <a:t>3</a:t>
            </a:r>
            <a:r>
              <a:rPr lang="en" sz="900">
                <a:solidFill>
                  <a:srgbClr val="FFFFFF"/>
                </a:solidFill>
                <a:latin typeface="Calibri"/>
                <a:ea typeface="Calibri"/>
                <a:cs typeface="Calibri"/>
                <a:sym typeface="Calibri"/>
              </a:rPr>
              <a:t>Institute for Resources Environment and Sustainability, University of British Columbia, Vancouver BC V6T 1Z4, Canada</a:t>
            </a:r>
          </a:p>
          <a:p>
            <a:pPr lvl="0" algn="l" rtl="0">
              <a:spcBef>
                <a:spcPts val="0"/>
              </a:spcBef>
              <a:buNone/>
            </a:pPr>
            <a:r>
              <a:rPr lang="en" sz="900" baseline="30000">
                <a:solidFill>
                  <a:srgbClr val="FFFFFF"/>
                </a:solidFill>
                <a:latin typeface="Calibri"/>
                <a:ea typeface="Calibri"/>
                <a:cs typeface="Calibri"/>
                <a:sym typeface="Calibri"/>
              </a:rPr>
              <a:t>4</a:t>
            </a:r>
            <a:r>
              <a:rPr lang="en" sz="900">
                <a:solidFill>
                  <a:srgbClr val="FFFFFF"/>
                </a:solidFill>
                <a:latin typeface="Calibri"/>
                <a:ea typeface="Calibri"/>
                <a:cs typeface="Calibri"/>
                <a:sym typeface="Calibri"/>
              </a:rPr>
              <a:t>Smithsonian Tropical Research Institute, Apartado Postal 0843-03092, Panamá, República de Panamá</a:t>
            </a:r>
          </a:p>
        </p:txBody>
      </p:sp>
      <p:pic>
        <p:nvPicPr>
          <p:cNvPr id="25" name="Shape 25"/>
          <p:cNvPicPr preferRelativeResize="0"/>
          <p:nvPr/>
        </p:nvPicPr>
        <p:blipFill>
          <a:blip r:embed="rId3">
            <a:alphaModFix/>
          </a:blip>
          <a:stretch>
            <a:fillRect/>
          </a:stretch>
        </p:blipFill>
        <p:spPr>
          <a:xfrm>
            <a:off x="6513325" y="3254850"/>
            <a:ext cx="2630674" cy="1618075"/>
          </a:xfrm>
          <a:prstGeom prst="rect">
            <a:avLst/>
          </a:prstGeom>
          <a:noFill/>
          <a:ln>
            <a:noFill/>
          </a:ln>
        </p:spPr>
      </p:pic>
      <p:sp>
        <p:nvSpPr>
          <p:cNvPr id="26" name="Shape 26"/>
          <p:cNvSpPr txBox="1"/>
          <p:nvPr/>
        </p:nvSpPr>
        <p:spPr>
          <a:xfrm>
            <a:off x="8195825" y="4872925"/>
            <a:ext cx="948300" cy="217799"/>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FFFFFF"/>
                </a:solidFill>
                <a:latin typeface="Calibri"/>
                <a:ea typeface="Calibri"/>
                <a:cs typeface="Calibri"/>
                <a:sym typeface="Calibri"/>
              </a:rPr>
              <a:t>Mark Jessop</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solidFill>
                  <a:srgbClr val="FFFFFF"/>
                </a:solidFill>
                <a:latin typeface="Calibri"/>
                <a:ea typeface="Calibri"/>
                <a:cs typeface="Calibri"/>
                <a:sym typeface="Calibri"/>
              </a:rPr>
              <a:t>CALIFORNIA RISK POOLS</a:t>
            </a:r>
          </a:p>
        </p:txBody>
      </p:sp>
      <p:sp>
        <p:nvSpPr>
          <p:cNvPr id="108" name="Shape 108"/>
          <p:cNvSpPr txBox="1">
            <a:spLocks noGrp="1"/>
          </p:cNvSpPr>
          <p:nvPr>
            <p:ph type="body" idx="1"/>
          </p:nvPr>
        </p:nvSpPr>
        <p:spPr>
          <a:xfrm>
            <a:off x="457200" y="1447062"/>
            <a:ext cx="8686800" cy="1621200"/>
          </a:xfrm>
          <a:prstGeom prst="rect">
            <a:avLst/>
          </a:prstGeom>
        </p:spPr>
        <p:txBody>
          <a:bodyPr lIns="91425" tIns="91425" rIns="91425" bIns="91425" anchor="t" anchorCtr="0">
            <a:noAutofit/>
          </a:bodyPr>
          <a:lstStyle/>
          <a:p>
            <a:pPr marL="457200" lvl="0" indent="-381000" rtl="0">
              <a:lnSpc>
                <a:spcPct val="115000"/>
              </a:lnSpc>
              <a:spcBef>
                <a:spcPts val="800"/>
              </a:spcBef>
              <a:buClr>
                <a:schemeClr val="lt1"/>
              </a:buClr>
              <a:buSzPct val="100000"/>
              <a:buFont typeface="Arial"/>
              <a:buChar char="●"/>
            </a:pPr>
            <a:r>
              <a:rPr lang="en" sz="2400">
                <a:latin typeface="Calibri"/>
                <a:ea typeface="Calibri"/>
                <a:cs typeface="Calibri"/>
                <a:sym typeface="Calibri"/>
              </a:rPr>
              <a:t>Established 2011 by TNC and fishing community </a:t>
            </a:r>
          </a:p>
          <a:p>
            <a:pPr marL="457200" lvl="0" indent="-381000" rtl="0">
              <a:lnSpc>
                <a:spcPct val="115000"/>
              </a:lnSpc>
              <a:spcBef>
                <a:spcPts val="800"/>
              </a:spcBef>
              <a:buClr>
                <a:schemeClr val="lt1"/>
              </a:buClr>
              <a:buSzPct val="100000"/>
              <a:buFont typeface="Arial"/>
              <a:buChar char="●"/>
            </a:pPr>
            <a:r>
              <a:rPr lang="en" sz="2400">
                <a:latin typeface="Calibri"/>
                <a:ea typeface="Calibri"/>
                <a:cs typeface="Calibri"/>
                <a:sym typeface="Calibri"/>
              </a:rPr>
              <a:t>Co-management: Advisory Committee (1 rep. from each fishing association, 1 rep. from TNC)</a:t>
            </a:r>
          </a:p>
          <a:p>
            <a:pPr rtl="0">
              <a:lnSpc>
                <a:spcPct val="115000"/>
              </a:lnSpc>
              <a:spcBef>
                <a:spcPts val="800"/>
              </a:spcBef>
              <a:buNone/>
            </a:pPr>
            <a:endParaRPr sz="2400">
              <a:latin typeface="Calibri"/>
              <a:ea typeface="Calibri"/>
              <a:cs typeface="Calibri"/>
              <a:sym typeface="Calibri"/>
            </a:endParaRPr>
          </a:p>
          <a:p>
            <a:pPr lvl="0" rtl="0">
              <a:lnSpc>
                <a:spcPct val="115000"/>
              </a:lnSpc>
              <a:spcBef>
                <a:spcPts val="800"/>
              </a:spcBef>
              <a:buNone/>
            </a:pPr>
            <a:endParaRPr sz="2400">
              <a:latin typeface="Calibri"/>
              <a:ea typeface="Calibri"/>
              <a:cs typeface="Calibri"/>
              <a:sym typeface="Calibri"/>
            </a:endParaRPr>
          </a:p>
        </p:txBody>
      </p:sp>
      <p:pic>
        <p:nvPicPr>
          <p:cNvPr id="109" name="Shape 109"/>
          <p:cNvPicPr preferRelativeResize="0"/>
          <p:nvPr/>
        </p:nvPicPr>
        <p:blipFill>
          <a:blip r:embed="rId3">
            <a:alphaModFix/>
          </a:blip>
          <a:stretch>
            <a:fillRect/>
          </a:stretch>
        </p:blipFill>
        <p:spPr>
          <a:xfrm>
            <a:off x="6192950" y="2884600"/>
            <a:ext cx="2642750" cy="1982050"/>
          </a:xfrm>
          <a:prstGeom prst="rect">
            <a:avLst/>
          </a:prstGeom>
          <a:noFill/>
          <a:ln>
            <a:noFill/>
          </a:ln>
        </p:spPr>
      </p:pic>
      <p:sp>
        <p:nvSpPr>
          <p:cNvPr id="110" name="Shape 110"/>
          <p:cNvSpPr txBox="1"/>
          <p:nvPr/>
        </p:nvSpPr>
        <p:spPr>
          <a:xfrm>
            <a:off x="457200" y="2892575"/>
            <a:ext cx="5433300" cy="1922099"/>
          </a:xfrm>
          <a:prstGeom prst="rect">
            <a:avLst/>
          </a:prstGeom>
          <a:noFill/>
          <a:ln>
            <a:noFill/>
          </a:ln>
        </p:spPr>
        <p:txBody>
          <a:bodyPr lIns="91425" tIns="91425" rIns="91425" bIns="91425" anchor="t" anchorCtr="0">
            <a:noAutofit/>
          </a:bodyPr>
          <a:lstStyle/>
          <a:p>
            <a:pPr marL="457200" lvl="0" indent="-381000" rtl="0">
              <a:lnSpc>
                <a:spcPct val="115000"/>
              </a:lnSpc>
              <a:spcBef>
                <a:spcPts val="0"/>
              </a:spcBef>
              <a:buClr>
                <a:schemeClr val="lt1"/>
              </a:buClr>
              <a:buSzPct val="100000"/>
              <a:buFont typeface="Calibri"/>
              <a:buChar char="●"/>
            </a:pPr>
            <a:r>
              <a:rPr lang="en" sz="2400">
                <a:solidFill>
                  <a:schemeClr val="lt1"/>
                </a:solidFill>
                <a:latin typeface="Calibri"/>
                <a:ea typeface="Calibri"/>
                <a:cs typeface="Calibri"/>
                <a:sym typeface="Calibri"/>
              </a:rPr>
              <a:t>Development and enforcement of regional fishing plans </a:t>
            </a:r>
          </a:p>
          <a:p>
            <a:pPr marL="457200" lvl="0" indent="-381000">
              <a:lnSpc>
                <a:spcPct val="115000"/>
              </a:lnSpc>
              <a:spcBef>
                <a:spcPts val="0"/>
              </a:spcBef>
              <a:buClr>
                <a:schemeClr val="lt1"/>
              </a:buClr>
              <a:buSzPct val="100000"/>
              <a:buFont typeface="Calibri"/>
              <a:buChar char="●"/>
            </a:pPr>
            <a:r>
              <a:rPr lang="en" sz="2400">
                <a:solidFill>
                  <a:schemeClr val="lt1"/>
                </a:solidFill>
                <a:latin typeface="Calibri"/>
                <a:ea typeface="Calibri"/>
                <a:cs typeface="Calibri"/>
                <a:sym typeface="Calibri"/>
              </a:rPr>
              <a:t>Near real-time sharing of spatial data (eCatch, Fish Hub) </a:t>
            </a:r>
          </a:p>
        </p:txBody>
      </p:sp>
      <p:sp>
        <p:nvSpPr>
          <p:cNvPr id="111" name="Shape 111"/>
          <p:cNvSpPr txBox="1"/>
          <p:nvPr/>
        </p:nvSpPr>
        <p:spPr>
          <a:xfrm>
            <a:off x="6148825" y="4850950"/>
            <a:ext cx="2786099" cy="371400"/>
          </a:xfrm>
          <a:prstGeom prst="rect">
            <a:avLst/>
          </a:prstGeom>
          <a:noFill/>
          <a:ln>
            <a:noFill/>
          </a:ln>
        </p:spPr>
        <p:txBody>
          <a:bodyPr lIns="91425" tIns="91425" rIns="91425" bIns="91425" anchor="t" anchorCtr="0">
            <a:noAutofit/>
          </a:bodyPr>
          <a:lstStyle/>
          <a:p>
            <a:pPr lvl="0" rtl="0">
              <a:spcBef>
                <a:spcPts val="0"/>
              </a:spcBef>
              <a:buNone/>
            </a:pPr>
            <a:r>
              <a:rPr lang="en" sz="1000">
                <a:solidFill>
                  <a:srgbClr val="FFFFFF"/>
                </a:solidFill>
                <a:latin typeface="Calibri"/>
                <a:ea typeface="Calibri"/>
                <a:cs typeface="Calibri"/>
                <a:sym typeface="Calibri"/>
              </a:rPr>
              <a:t>Source: The Nature Conservancy</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10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95850" y="1223025"/>
            <a:ext cx="5934899" cy="3699300"/>
          </a:xfrm>
          <a:prstGeom prst="rect">
            <a:avLst/>
          </a:prstGeom>
        </p:spPr>
        <p:txBody>
          <a:bodyPr lIns="91425" tIns="91425" rIns="91425" bIns="91425" anchor="t" anchorCtr="0">
            <a:noAutofit/>
          </a:bodyPr>
          <a:lstStyle/>
          <a:p>
            <a:pPr rtl="0">
              <a:spcBef>
                <a:spcPts val="0"/>
              </a:spcBef>
              <a:buNone/>
            </a:pPr>
            <a:r>
              <a:rPr lang="en" sz="2400">
                <a:latin typeface="Calibri"/>
                <a:ea typeface="Calibri"/>
                <a:cs typeface="Calibri"/>
                <a:sym typeface="Calibri"/>
              </a:rPr>
              <a:t>Economic goals</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Maximize target species catch</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Minimize bycatch of overfished species </a:t>
            </a:r>
          </a:p>
          <a:p>
            <a:pPr rtl="0">
              <a:spcBef>
                <a:spcPts val="0"/>
              </a:spcBef>
              <a:buNone/>
            </a:pPr>
            <a:endParaRPr sz="2400">
              <a:latin typeface="Calibri"/>
              <a:ea typeface="Calibri"/>
              <a:cs typeface="Calibri"/>
              <a:sym typeface="Calibri"/>
            </a:endParaRPr>
          </a:p>
          <a:p>
            <a:pPr rtl="0">
              <a:spcBef>
                <a:spcPts val="0"/>
              </a:spcBef>
              <a:buNone/>
            </a:pPr>
            <a:r>
              <a:rPr lang="en" sz="2400">
                <a:latin typeface="Calibri"/>
                <a:ea typeface="Calibri"/>
                <a:cs typeface="Calibri"/>
                <a:sym typeface="Calibri"/>
              </a:rPr>
              <a:t>Ecological </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Safeguard sensitive fish habitat </a:t>
            </a:r>
          </a:p>
          <a:p>
            <a:pPr marL="457200" lvl="0" indent="-381000">
              <a:spcBef>
                <a:spcPts val="0"/>
              </a:spcBef>
              <a:buClr>
                <a:schemeClr val="lt1"/>
              </a:buClr>
              <a:buSzPct val="100000"/>
              <a:buFont typeface="Arial"/>
              <a:buChar char="●"/>
            </a:pPr>
            <a:r>
              <a:rPr lang="en" sz="2400">
                <a:latin typeface="Calibri"/>
                <a:ea typeface="Calibri"/>
                <a:cs typeface="Calibri"/>
                <a:sym typeface="Calibri"/>
              </a:rPr>
              <a:t>Contribute to rebuilding of overfished species</a:t>
            </a:r>
          </a:p>
        </p:txBody>
      </p:sp>
      <p:sp>
        <p:nvSpPr>
          <p:cNvPr id="117" name="Shape 117"/>
          <p:cNvSpPr txBox="1">
            <a:spLocks noGrp="1"/>
          </p:cNvSpPr>
          <p:nvPr>
            <p:ph type="title"/>
          </p:nvPr>
        </p:nvSpPr>
        <p:spPr>
          <a:xfrm>
            <a:off x="95850" y="210000"/>
            <a:ext cx="5246700" cy="857400"/>
          </a:xfrm>
          <a:prstGeom prst="rect">
            <a:avLst/>
          </a:prstGeom>
        </p:spPr>
        <p:txBody>
          <a:bodyPr lIns="91425" tIns="91425" rIns="91425" bIns="91425" anchor="b" anchorCtr="0">
            <a:noAutofit/>
          </a:bodyPr>
          <a:lstStyle/>
          <a:p>
            <a:pPr lvl="0" rtl="0">
              <a:spcBef>
                <a:spcPts val="0"/>
              </a:spcBef>
              <a:buNone/>
            </a:pPr>
            <a:r>
              <a:rPr lang="en">
                <a:solidFill>
                  <a:srgbClr val="FFFFFF"/>
                </a:solidFill>
                <a:latin typeface="Calibri"/>
                <a:ea typeface="Calibri"/>
                <a:cs typeface="Calibri"/>
                <a:sym typeface="Calibri"/>
              </a:rPr>
              <a:t>CALIFORNIA RISK POOLS</a:t>
            </a:r>
          </a:p>
        </p:txBody>
      </p:sp>
      <p:pic>
        <p:nvPicPr>
          <p:cNvPr id="118" name="Shape 118"/>
          <p:cNvPicPr preferRelativeResize="0"/>
          <p:nvPr/>
        </p:nvPicPr>
        <p:blipFill>
          <a:blip r:embed="rId3">
            <a:alphaModFix/>
          </a:blip>
          <a:stretch>
            <a:fillRect/>
          </a:stretch>
        </p:blipFill>
        <p:spPr>
          <a:xfrm>
            <a:off x="6030750" y="2730625"/>
            <a:ext cx="2832025" cy="2115499"/>
          </a:xfrm>
          <a:prstGeom prst="rect">
            <a:avLst/>
          </a:prstGeom>
          <a:noFill/>
          <a:ln>
            <a:noFill/>
          </a:ln>
        </p:spPr>
      </p:pic>
      <p:pic>
        <p:nvPicPr>
          <p:cNvPr id="119" name="Shape 119"/>
          <p:cNvPicPr preferRelativeResize="0"/>
          <p:nvPr/>
        </p:nvPicPr>
        <p:blipFill rotWithShape="1">
          <a:blip r:embed="rId4">
            <a:alphaModFix/>
          </a:blip>
          <a:srcRect r="14719" b="2353"/>
          <a:stretch/>
        </p:blipFill>
        <p:spPr>
          <a:xfrm>
            <a:off x="5767825" y="210000"/>
            <a:ext cx="3094949" cy="4640949"/>
          </a:xfrm>
          <a:prstGeom prst="rect">
            <a:avLst/>
          </a:prstGeom>
          <a:noFill/>
          <a:ln>
            <a:noFill/>
          </a:ln>
        </p:spPr>
      </p:pic>
      <p:sp>
        <p:nvSpPr>
          <p:cNvPr id="120" name="Shape 120"/>
          <p:cNvSpPr txBox="1"/>
          <p:nvPr/>
        </p:nvSpPr>
        <p:spPr>
          <a:xfrm>
            <a:off x="5767825" y="4850950"/>
            <a:ext cx="2786099" cy="371400"/>
          </a:xfrm>
          <a:prstGeom prst="rect">
            <a:avLst/>
          </a:prstGeom>
          <a:noFill/>
          <a:ln>
            <a:noFill/>
          </a:ln>
        </p:spPr>
        <p:txBody>
          <a:bodyPr lIns="91425" tIns="91425" rIns="91425" bIns="91425" anchor="t" anchorCtr="0">
            <a:noAutofit/>
          </a:bodyPr>
          <a:lstStyle/>
          <a:p>
            <a:pPr lvl="0" rtl="0">
              <a:spcBef>
                <a:spcPts val="0"/>
              </a:spcBef>
              <a:buNone/>
            </a:pPr>
            <a:r>
              <a:rPr lang="en" sz="1000">
                <a:solidFill>
                  <a:srgbClr val="FFFFFF"/>
                </a:solidFill>
                <a:latin typeface="Calibri"/>
                <a:ea typeface="Calibri"/>
                <a:cs typeface="Calibri"/>
                <a:sym typeface="Calibri"/>
              </a:rPr>
              <a:t>Source: The Nature Conservancy</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Effect transition="in" filter="fade">
                                      <p:cBhvr>
                                        <p:cTn id="7" dur="1000"/>
                                        <p:tgtEl>
                                          <p:spTgt spid="1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6"/>
                                        </p:tgtEl>
                                        <p:attrNameLst>
                                          <p:attrName>style.visibility</p:attrName>
                                        </p:attrNameLst>
                                      </p:cBhvr>
                                      <p:to>
                                        <p:strVal val="visible"/>
                                      </p:to>
                                    </p:set>
                                    <p:animEffect transition="in" filter="fade">
                                      <p:cBhvr>
                                        <p:cTn id="12" dur="10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latin typeface="Calibri"/>
                <a:ea typeface="Calibri"/>
                <a:cs typeface="Calibri"/>
                <a:sym typeface="Calibri"/>
              </a:rPr>
              <a:t>Home Ports</a:t>
            </a:r>
          </a:p>
        </p:txBody>
      </p:sp>
      <p:sp>
        <p:nvSpPr>
          <p:cNvPr id="126" name="Shape 126"/>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en">
                <a:latin typeface="Calibri"/>
                <a:ea typeface="Calibri"/>
                <a:cs typeface="Calibri"/>
                <a:sym typeface="Calibri"/>
              </a:rPr>
              <a:t>Grouped according to:</a:t>
            </a:r>
          </a:p>
          <a:p>
            <a:pPr rtl="0">
              <a:spcBef>
                <a:spcPts val="0"/>
              </a:spcBef>
              <a:buNone/>
            </a:pPr>
            <a:r>
              <a:rPr lang="en">
                <a:latin typeface="Calibri"/>
                <a:ea typeface="Calibri"/>
                <a:cs typeface="Calibri"/>
                <a:sym typeface="Calibri"/>
              </a:rPr>
              <a:t>	Biophysical boundaries</a:t>
            </a:r>
          </a:p>
          <a:p>
            <a:pPr>
              <a:spcBef>
                <a:spcPts val="0"/>
              </a:spcBef>
              <a:buNone/>
            </a:pPr>
            <a:r>
              <a:rPr lang="en">
                <a:latin typeface="Calibri"/>
                <a:ea typeface="Calibri"/>
                <a:cs typeface="Calibri"/>
                <a:sym typeface="Calibri"/>
              </a:rPr>
              <a:t>	Half-way between homeports</a:t>
            </a:r>
          </a:p>
        </p:txBody>
      </p:sp>
      <p:pic>
        <p:nvPicPr>
          <p:cNvPr id="127" name="Shape 127"/>
          <p:cNvPicPr preferRelativeResize="0"/>
          <p:nvPr/>
        </p:nvPicPr>
        <p:blipFill rotWithShape="1">
          <a:blip r:embed="rId3">
            <a:alphaModFix/>
          </a:blip>
          <a:srcRect l="16819"/>
          <a:stretch/>
        </p:blipFill>
        <p:spPr>
          <a:xfrm>
            <a:off x="6024649" y="0"/>
            <a:ext cx="3119349" cy="5143499"/>
          </a:xfrm>
          <a:prstGeom prst="rect">
            <a:avLst/>
          </a:prstGeom>
          <a:noFill/>
          <a:ln>
            <a:noFill/>
          </a:ln>
        </p:spPr>
      </p:pic>
      <p:pic>
        <p:nvPicPr>
          <p:cNvPr id="128" name="Shape 128"/>
          <p:cNvPicPr preferRelativeResize="0"/>
          <p:nvPr/>
        </p:nvPicPr>
        <p:blipFill>
          <a:blip r:embed="rId4">
            <a:alphaModFix/>
          </a:blip>
          <a:stretch>
            <a:fillRect/>
          </a:stretch>
        </p:blipFill>
        <p:spPr>
          <a:xfrm>
            <a:off x="2466450" y="3915775"/>
            <a:ext cx="1135325" cy="1135325"/>
          </a:xfrm>
          <a:prstGeom prst="rect">
            <a:avLst/>
          </a:prstGeom>
          <a:noFill/>
          <a:ln>
            <a:noFill/>
          </a:ln>
        </p:spPr>
      </p:pic>
      <p:sp>
        <p:nvSpPr>
          <p:cNvPr id="129" name="Shape 129"/>
          <p:cNvSpPr txBox="1"/>
          <p:nvPr/>
        </p:nvSpPr>
        <p:spPr>
          <a:xfrm>
            <a:off x="942825" y="3138125"/>
            <a:ext cx="2531700" cy="1443299"/>
          </a:xfrm>
          <a:prstGeom prst="rect">
            <a:avLst/>
          </a:prstGeom>
          <a:noFill/>
          <a:ln>
            <a:noFill/>
          </a:ln>
        </p:spPr>
        <p:txBody>
          <a:bodyPr lIns="91425" tIns="91425" rIns="91425" bIns="91425" anchor="ctr" anchorCtr="0">
            <a:noAutofit/>
          </a:bodyPr>
          <a:lstStyle/>
          <a:p>
            <a:pPr lvl="0" rtl="0">
              <a:spcBef>
                <a:spcPts val="0"/>
              </a:spcBef>
              <a:buNone/>
            </a:pPr>
            <a:r>
              <a:rPr lang="en" sz="2400">
                <a:solidFill>
                  <a:schemeClr val="lt1"/>
                </a:solidFill>
                <a:latin typeface="Calibri"/>
                <a:ea typeface="Calibri"/>
                <a:cs typeface="Calibri"/>
                <a:sym typeface="Calibri"/>
              </a:rPr>
              <a:t>Number of vessels in risk pool</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PREDICTOR VARIABLES:</a:t>
            </a:r>
          </a:p>
        </p:txBody>
      </p:sp>
      <p:sp>
        <p:nvSpPr>
          <p:cNvPr id="135" name="Shape 135"/>
          <p:cNvSpPr txBox="1">
            <a:spLocks noGrp="1"/>
          </p:cNvSpPr>
          <p:nvPr>
            <p:ph type="body" idx="1"/>
          </p:nvPr>
        </p:nvSpPr>
        <p:spPr>
          <a:xfrm>
            <a:off x="3187200" y="1063375"/>
            <a:ext cx="5499599" cy="3518699"/>
          </a:xfrm>
          <a:prstGeom prst="rect">
            <a:avLst/>
          </a:prstGeom>
        </p:spPr>
        <p:txBody>
          <a:bodyPr lIns="91425" tIns="91425" rIns="91425" bIns="91425" anchor="t" anchorCtr="0">
            <a:noAutofit/>
          </a:bodyPr>
          <a:lstStyle/>
          <a:p>
            <a:pPr rtl="0">
              <a:spcBef>
                <a:spcPts val="0"/>
              </a:spcBef>
              <a:buNone/>
            </a:pPr>
            <a:r>
              <a:rPr lang="en" sz="2400">
                <a:latin typeface="Calibri"/>
                <a:ea typeface="Calibri"/>
                <a:cs typeface="Calibri"/>
                <a:sym typeface="Calibri"/>
              </a:rPr>
              <a:t>Standardized trawl data</a:t>
            </a:r>
          </a:p>
          <a:p>
            <a:pPr rtl="0">
              <a:spcBef>
                <a:spcPts val="0"/>
              </a:spcBef>
              <a:buNone/>
            </a:pPr>
            <a:r>
              <a:rPr lang="en" sz="2400">
                <a:latin typeface="Calibri"/>
                <a:ea typeface="Calibri"/>
                <a:cs typeface="Calibri"/>
                <a:sym typeface="Calibri"/>
              </a:rPr>
              <a:t>- Mean Catch per unit effort (CPUE)</a:t>
            </a:r>
          </a:p>
          <a:p>
            <a:pPr lvl="0" rtl="0">
              <a:spcBef>
                <a:spcPts val="0"/>
              </a:spcBef>
              <a:buNone/>
            </a:pPr>
            <a:r>
              <a:rPr lang="en" sz="2400">
                <a:latin typeface="Calibri"/>
                <a:ea typeface="Calibri"/>
                <a:cs typeface="Calibri"/>
                <a:sym typeface="Calibri"/>
              </a:rPr>
              <a:t>- Proportion occurrence in trawls</a:t>
            </a:r>
          </a:p>
          <a:p>
            <a:pPr lvl="0" rtl="0">
              <a:spcBef>
                <a:spcPts val="0"/>
              </a:spcBef>
              <a:buNone/>
            </a:pPr>
            <a:endParaRPr sz="2400">
              <a:latin typeface="Calibri"/>
              <a:ea typeface="Calibri"/>
              <a:cs typeface="Calibri"/>
              <a:sym typeface="Calibri"/>
            </a:endParaRPr>
          </a:p>
        </p:txBody>
      </p:sp>
      <p:pic>
        <p:nvPicPr>
          <p:cNvPr id="136" name="Shape 136"/>
          <p:cNvPicPr preferRelativeResize="0"/>
          <p:nvPr/>
        </p:nvPicPr>
        <p:blipFill rotWithShape="1">
          <a:blip r:embed="rId3">
            <a:alphaModFix/>
          </a:blip>
          <a:srcRect l="20274"/>
          <a:stretch/>
        </p:blipFill>
        <p:spPr>
          <a:xfrm>
            <a:off x="-31249" y="0"/>
            <a:ext cx="2872999" cy="5143500"/>
          </a:xfrm>
          <a:prstGeom prst="rect">
            <a:avLst/>
          </a:prstGeom>
          <a:noFill/>
          <a:ln>
            <a:noFill/>
          </a:ln>
        </p:spPr>
      </p:pic>
      <p:pic>
        <p:nvPicPr>
          <p:cNvPr id="137" name="Shape 137"/>
          <p:cNvPicPr preferRelativeResize="0"/>
          <p:nvPr/>
        </p:nvPicPr>
        <p:blipFill>
          <a:blip r:embed="rId4">
            <a:alphaModFix/>
          </a:blip>
          <a:stretch>
            <a:fillRect/>
          </a:stretch>
        </p:blipFill>
        <p:spPr>
          <a:xfrm>
            <a:off x="6826750" y="3405550"/>
            <a:ext cx="2317249" cy="1737950"/>
          </a:xfrm>
          <a:prstGeom prst="rect">
            <a:avLst/>
          </a:prstGeom>
          <a:noFill/>
          <a:ln>
            <a:noFill/>
          </a:ln>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body" idx="1"/>
          </p:nvPr>
        </p:nvSpPr>
        <p:spPr>
          <a:xfrm>
            <a:off x="125000" y="4694100"/>
            <a:ext cx="1868399" cy="449400"/>
          </a:xfrm>
          <a:prstGeom prst="rect">
            <a:avLst/>
          </a:prstGeom>
        </p:spPr>
        <p:txBody>
          <a:bodyPr lIns="91425" tIns="91425" rIns="91425" bIns="91425" anchor="t" anchorCtr="0">
            <a:noAutofit/>
          </a:bodyPr>
          <a:lstStyle/>
          <a:p>
            <a:pPr lvl="0" rtl="0">
              <a:lnSpc>
                <a:spcPct val="115000"/>
              </a:lnSpc>
              <a:spcBef>
                <a:spcPts val="0"/>
              </a:spcBef>
              <a:buNone/>
            </a:pPr>
            <a:r>
              <a:rPr lang="en" sz="1600">
                <a:solidFill>
                  <a:srgbClr val="FFFFFF"/>
                </a:solidFill>
                <a:latin typeface="Calibri"/>
                <a:ea typeface="Calibri"/>
                <a:cs typeface="Calibri"/>
                <a:sym typeface="Calibri"/>
              </a:rPr>
              <a:t>Pacific Ocean Perch</a:t>
            </a:r>
          </a:p>
        </p:txBody>
      </p:sp>
      <p:pic>
        <p:nvPicPr>
          <p:cNvPr id="143" name="Shape 143"/>
          <p:cNvPicPr preferRelativeResize="0"/>
          <p:nvPr/>
        </p:nvPicPr>
        <p:blipFill rotWithShape="1">
          <a:blip r:embed="rId3">
            <a:alphaModFix/>
          </a:blip>
          <a:srcRect l="25678" r="27377"/>
          <a:stretch/>
        </p:blipFill>
        <p:spPr>
          <a:xfrm>
            <a:off x="0" y="0"/>
            <a:ext cx="2737850" cy="4820924"/>
          </a:xfrm>
          <a:prstGeom prst="rect">
            <a:avLst/>
          </a:prstGeom>
          <a:noFill/>
          <a:ln>
            <a:noFill/>
          </a:ln>
        </p:spPr>
      </p:pic>
      <p:pic>
        <p:nvPicPr>
          <p:cNvPr id="144" name="Shape 144"/>
          <p:cNvPicPr preferRelativeResize="0"/>
          <p:nvPr/>
        </p:nvPicPr>
        <p:blipFill rotWithShape="1">
          <a:blip r:embed="rId4">
            <a:alphaModFix/>
          </a:blip>
          <a:srcRect l="25231" r="26449"/>
          <a:stretch/>
        </p:blipFill>
        <p:spPr>
          <a:xfrm>
            <a:off x="3123737" y="0"/>
            <a:ext cx="2786413" cy="4766849"/>
          </a:xfrm>
          <a:prstGeom prst="rect">
            <a:avLst/>
          </a:prstGeom>
          <a:noFill/>
          <a:ln>
            <a:noFill/>
          </a:ln>
        </p:spPr>
      </p:pic>
      <p:sp>
        <p:nvSpPr>
          <p:cNvPr id="145" name="Shape 145"/>
          <p:cNvSpPr txBox="1"/>
          <p:nvPr/>
        </p:nvSpPr>
        <p:spPr>
          <a:xfrm>
            <a:off x="3357712" y="4694100"/>
            <a:ext cx="2313900" cy="4494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 sz="1600">
                <a:solidFill>
                  <a:srgbClr val="FFFFFF"/>
                </a:solidFill>
                <a:latin typeface="Calibri"/>
                <a:ea typeface="Calibri"/>
                <a:cs typeface="Calibri"/>
                <a:sym typeface="Calibri"/>
              </a:rPr>
              <a:t>Darkblotched Rockfish</a:t>
            </a:r>
          </a:p>
        </p:txBody>
      </p:sp>
      <p:pic>
        <p:nvPicPr>
          <p:cNvPr id="146" name="Shape 146"/>
          <p:cNvPicPr preferRelativeResize="0"/>
          <p:nvPr/>
        </p:nvPicPr>
        <p:blipFill rotWithShape="1">
          <a:blip r:embed="rId5">
            <a:alphaModFix/>
          </a:blip>
          <a:srcRect l="24482" r="26365"/>
          <a:stretch/>
        </p:blipFill>
        <p:spPr>
          <a:xfrm>
            <a:off x="6303900" y="0"/>
            <a:ext cx="2840100" cy="4776059"/>
          </a:xfrm>
          <a:prstGeom prst="rect">
            <a:avLst/>
          </a:prstGeom>
          <a:noFill/>
          <a:ln>
            <a:noFill/>
          </a:ln>
        </p:spPr>
      </p:pic>
      <p:sp>
        <p:nvSpPr>
          <p:cNvPr id="147" name="Shape 147"/>
          <p:cNvSpPr txBox="1"/>
          <p:nvPr/>
        </p:nvSpPr>
        <p:spPr>
          <a:xfrm>
            <a:off x="6174500" y="4615200"/>
            <a:ext cx="3184499" cy="607199"/>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 sz="1600">
                <a:solidFill>
                  <a:srgbClr val="FFFFFF"/>
                </a:solidFill>
                <a:latin typeface="Calibri"/>
                <a:ea typeface="Calibri"/>
                <a:cs typeface="Calibri"/>
                <a:sym typeface="Calibri"/>
              </a:rPr>
              <a:t>Dover Sole, Thorneyhead, Sablefish</a:t>
            </a: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PREDICTOR VARIABLES:</a:t>
            </a:r>
          </a:p>
        </p:txBody>
      </p:sp>
      <p:sp>
        <p:nvSpPr>
          <p:cNvPr id="153" name="Shape 153"/>
          <p:cNvSpPr txBox="1">
            <a:spLocks noGrp="1"/>
          </p:cNvSpPr>
          <p:nvPr>
            <p:ph type="body" idx="1"/>
          </p:nvPr>
        </p:nvSpPr>
        <p:spPr>
          <a:xfrm>
            <a:off x="269550" y="1063375"/>
            <a:ext cx="8417399" cy="3518699"/>
          </a:xfrm>
          <a:prstGeom prst="rect">
            <a:avLst/>
          </a:prstGeom>
        </p:spPr>
        <p:txBody>
          <a:bodyPr lIns="91425" tIns="91425" rIns="91425" bIns="91425" anchor="t" anchorCtr="0">
            <a:noAutofit/>
          </a:bodyPr>
          <a:lstStyle/>
          <a:p>
            <a:pPr rtl="0">
              <a:spcBef>
                <a:spcPts val="0"/>
              </a:spcBef>
              <a:buNone/>
            </a:pPr>
            <a:r>
              <a:rPr lang="en" sz="2400" dirty="0">
                <a:latin typeface="Calibri"/>
                <a:ea typeface="Calibri"/>
                <a:cs typeface="Calibri"/>
                <a:sym typeface="Calibri"/>
              </a:rPr>
              <a:t>Number of 							</a:t>
            </a:r>
          </a:p>
          <a:p>
            <a:pPr rtl="0">
              <a:spcBef>
                <a:spcPts val="0"/>
              </a:spcBef>
              <a:buNone/>
            </a:pPr>
            <a:r>
              <a:rPr lang="en" sz="2400" dirty="0">
                <a:latin typeface="Calibri"/>
                <a:ea typeface="Calibri"/>
                <a:cs typeface="Calibri"/>
                <a:sym typeface="Calibri"/>
              </a:rPr>
              <a:t>vessels									 						</a:t>
            </a:r>
          </a:p>
          <a:p>
            <a:pPr rtl="0">
              <a:spcBef>
                <a:spcPts val="0"/>
              </a:spcBef>
              <a:buNone/>
            </a:pPr>
            <a:endParaRPr sz="2400" dirty="0">
              <a:latin typeface="Calibri"/>
              <a:ea typeface="Calibri"/>
              <a:cs typeface="Calibri"/>
              <a:sym typeface="Calibri"/>
            </a:endParaRPr>
          </a:p>
          <a:p>
            <a:pPr rtl="0">
              <a:spcBef>
                <a:spcPts val="0"/>
              </a:spcBef>
              <a:buNone/>
            </a:pPr>
            <a:endParaRPr sz="2400" dirty="0">
              <a:latin typeface="Calibri"/>
              <a:ea typeface="Calibri"/>
              <a:cs typeface="Calibri"/>
              <a:sym typeface="Calibri"/>
            </a:endParaRPr>
          </a:p>
          <a:p>
            <a:pPr rtl="0">
              <a:spcBef>
                <a:spcPts val="0"/>
              </a:spcBef>
              <a:buNone/>
            </a:pPr>
            <a:r>
              <a:rPr lang="en" sz="2400" dirty="0">
                <a:latin typeface="Calibri"/>
                <a:ea typeface="Calibri"/>
                <a:cs typeface="Calibri"/>
                <a:sym typeface="Calibri"/>
              </a:rPr>
              <a:t>Total Rev / 				</a:t>
            </a:r>
            <a:r>
              <a:rPr lang="en" sz="2400" dirty="0" smtClean="0">
                <a:latin typeface="Calibri"/>
                <a:ea typeface="Calibri"/>
                <a:cs typeface="Calibri"/>
                <a:sym typeface="Calibri"/>
              </a:rPr>
              <a:t>Management </a:t>
            </a:r>
            <a:endParaRPr lang="en" sz="2400" dirty="0">
              <a:latin typeface="Calibri"/>
              <a:ea typeface="Calibri"/>
              <a:cs typeface="Calibri"/>
              <a:sym typeface="Calibri"/>
            </a:endParaRPr>
          </a:p>
          <a:p>
            <a:pPr rtl="0">
              <a:spcBef>
                <a:spcPts val="0"/>
              </a:spcBef>
              <a:buNone/>
            </a:pPr>
            <a:r>
              <a:rPr lang="en" sz="2400" dirty="0">
                <a:latin typeface="Calibri"/>
                <a:ea typeface="Calibri"/>
                <a:cs typeface="Calibri"/>
                <a:sym typeface="Calibri"/>
              </a:rPr>
              <a:t>landings ($/lb)			</a:t>
            </a:r>
            <a:r>
              <a:rPr lang="en" sz="2400">
                <a:latin typeface="Calibri"/>
                <a:ea typeface="Calibri"/>
                <a:cs typeface="Calibri"/>
                <a:sym typeface="Calibri"/>
              </a:rPr>
              <a:t>	</a:t>
            </a:r>
            <a:r>
              <a:rPr lang="en" sz="2400" smtClean="0">
                <a:latin typeface="Calibri"/>
                <a:ea typeface="Calibri"/>
                <a:cs typeface="Calibri"/>
                <a:sym typeface="Calibri"/>
              </a:rPr>
              <a:t>regime </a:t>
            </a:r>
            <a:r>
              <a:rPr lang="en" sz="2400" dirty="0">
                <a:latin typeface="Calibri"/>
                <a:ea typeface="Calibri"/>
                <a:cs typeface="Calibri"/>
                <a:sym typeface="Calibri"/>
              </a:rPr>
              <a:t>(ITQ) </a:t>
            </a:r>
          </a:p>
          <a:p>
            <a:pPr rtl="0">
              <a:spcBef>
                <a:spcPts val="0"/>
              </a:spcBef>
              <a:buNone/>
            </a:pPr>
            <a:endParaRPr sz="2400" dirty="0">
              <a:latin typeface="Calibri"/>
              <a:ea typeface="Calibri"/>
              <a:cs typeface="Calibri"/>
              <a:sym typeface="Calibri"/>
            </a:endParaRPr>
          </a:p>
          <a:p>
            <a:pPr rtl="0">
              <a:spcBef>
                <a:spcPts val="0"/>
              </a:spcBef>
              <a:buNone/>
            </a:pPr>
            <a:endParaRPr sz="2400" dirty="0">
              <a:latin typeface="Calibri"/>
              <a:ea typeface="Calibri"/>
              <a:cs typeface="Calibri"/>
              <a:sym typeface="Calibri"/>
            </a:endParaRPr>
          </a:p>
          <a:p>
            <a:pPr lvl="0" rtl="0">
              <a:spcBef>
                <a:spcPts val="0"/>
              </a:spcBef>
              <a:buNone/>
            </a:pPr>
            <a:endParaRPr sz="2400" dirty="0">
              <a:latin typeface="Calibri"/>
              <a:ea typeface="Calibri"/>
              <a:cs typeface="Calibri"/>
              <a:sym typeface="Calibri"/>
            </a:endParaRPr>
          </a:p>
          <a:p>
            <a:pPr lvl="0" rtl="0">
              <a:spcBef>
                <a:spcPts val="0"/>
              </a:spcBef>
              <a:buNone/>
            </a:pPr>
            <a:endParaRPr sz="2400" dirty="0">
              <a:latin typeface="Calibri"/>
              <a:ea typeface="Calibri"/>
              <a:cs typeface="Calibri"/>
              <a:sym typeface="Calibri"/>
            </a:endParaRPr>
          </a:p>
        </p:txBody>
      </p:sp>
      <p:pic>
        <p:nvPicPr>
          <p:cNvPr id="154" name="Shape 154"/>
          <p:cNvPicPr preferRelativeResize="0"/>
          <p:nvPr/>
        </p:nvPicPr>
        <p:blipFill rotWithShape="1">
          <a:blip r:embed="rId3">
            <a:alphaModFix/>
          </a:blip>
          <a:srcRect t="22791" r="12103"/>
          <a:stretch/>
        </p:blipFill>
        <p:spPr>
          <a:xfrm>
            <a:off x="3200400" y="3236174"/>
            <a:ext cx="1080598" cy="1039099"/>
          </a:xfrm>
          <a:prstGeom prst="rect">
            <a:avLst/>
          </a:prstGeom>
          <a:noFill/>
          <a:ln>
            <a:noFill/>
          </a:ln>
        </p:spPr>
      </p:pic>
      <p:pic>
        <p:nvPicPr>
          <p:cNvPr id="155" name="Shape 155"/>
          <p:cNvPicPr preferRelativeResize="0"/>
          <p:nvPr/>
        </p:nvPicPr>
        <p:blipFill>
          <a:blip r:embed="rId4">
            <a:alphaModFix/>
          </a:blip>
          <a:stretch>
            <a:fillRect/>
          </a:stretch>
        </p:blipFill>
        <p:spPr>
          <a:xfrm>
            <a:off x="1957950" y="1281000"/>
            <a:ext cx="1739099" cy="1135324"/>
          </a:xfrm>
          <a:prstGeom prst="rect">
            <a:avLst/>
          </a:prstGeom>
          <a:noFill/>
          <a:ln>
            <a:noFill/>
          </a:ln>
        </p:spPr>
      </p:pic>
      <p:pic>
        <p:nvPicPr>
          <p:cNvPr id="156" name="Shape 156"/>
          <p:cNvPicPr preferRelativeResize="0"/>
          <p:nvPr/>
        </p:nvPicPr>
        <p:blipFill>
          <a:blip r:embed="rId5">
            <a:alphaModFix/>
          </a:blip>
          <a:stretch>
            <a:fillRect/>
          </a:stretch>
        </p:blipFill>
        <p:spPr>
          <a:xfrm>
            <a:off x="7427150" y="3050900"/>
            <a:ext cx="1273349" cy="1409649"/>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FRAMEWORK:</a:t>
            </a:r>
          </a:p>
        </p:txBody>
      </p:sp>
      <p:sp>
        <p:nvSpPr>
          <p:cNvPr id="162" name="Shape 162"/>
          <p:cNvSpPr txBox="1">
            <a:spLocks noGrp="1"/>
          </p:cNvSpPr>
          <p:nvPr>
            <p:ph type="body" idx="1"/>
          </p:nvPr>
        </p:nvSpPr>
        <p:spPr>
          <a:xfrm>
            <a:off x="4019100" y="1020350"/>
            <a:ext cx="4667699" cy="3451500"/>
          </a:xfrm>
          <a:prstGeom prst="rect">
            <a:avLst/>
          </a:prstGeom>
        </p:spPr>
        <p:txBody>
          <a:bodyPr lIns="91425" tIns="91425" rIns="91425" bIns="91425" anchor="t" anchorCtr="0">
            <a:noAutofit/>
          </a:bodyPr>
          <a:lstStyle/>
          <a:p>
            <a:pPr rtl="0">
              <a:spcBef>
                <a:spcPts val="0"/>
              </a:spcBef>
              <a:buNone/>
            </a:pPr>
            <a:r>
              <a:rPr lang="en" sz="2400">
                <a:latin typeface="Calibri"/>
                <a:ea typeface="Calibri"/>
                <a:cs typeface="Calibri"/>
                <a:sym typeface="Calibri"/>
              </a:rPr>
              <a:t>Assess impact of risk pools:</a:t>
            </a:r>
          </a:p>
          <a:p>
            <a:pPr rtl="0">
              <a:spcBef>
                <a:spcPts val="0"/>
              </a:spcBef>
              <a:buNone/>
            </a:pPr>
            <a:r>
              <a:rPr lang="en">
                <a:latin typeface="Calibri"/>
                <a:ea typeface="Calibri"/>
                <a:cs typeface="Calibri"/>
                <a:sym typeface="Calibri"/>
              </a:rPr>
              <a:t>Y = port catch / yearly TAC</a:t>
            </a:r>
          </a:p>
          <a:p>
            <a:pPr rtl="0">
              <a:spcBef>
                <a:spcPts val="0"/>
              </a:spcBef>
              <a:buNone/>
            </a:pPr>
            <a:endParaRPr sz="2400">
              <a:latin typeface="Calibri"/>
              <a:ea typeface="Calibri"/>
              <a:cs typeface="Calibri"/>
              <a:sym typeface="Calibri"/>
            </a:endParaRPr>
          </a:p>
          <a:p>
            <a:pPr rtl="0">
              <a:spcBef>
                <a:spcPts val="0"/>
              </a:spcBef>
              <a:buNone/>
            </a:pPr>
            <a:r>
              <a:rPr lang="en" sz="2400">
                <a:latin typeface="Calibri"/>
                <a:ea typeface="Calibri"/>
                <a:cs typeface="Calibri"/>
                <a:sym typeface="Calibri"/>
              </a:rPr>
              <a:t>1. Flatfish complex (Near shore)</a:t>
            </a:r>
          </a:p>
          <a:p>
            <a:pPr lvl="0" rtl="0">
              <a:spcBef>
                <a:spcPts val="0"/>
              </a:spcBef>
              <a:buNone/>
            </a:pPr>
            <a:r>
              <a:rPr lang="en" sz="2400">
                <a:latin typeface="Calibri"/>
                <a:ea typeface="Calibri"/>
                <a:cs typeface="Calibri"/>
                <a:sym typeface="Calibri"/>
              </a:rPr>
              <a:t>2. Dover sole (deep water)</a:t>
            </a:r>
          </a:p>
          <a:p>
            <a:pPr rtl="0">
              <a:spcBef>
                <a:spcPts val="0"/>
              </a:spcBef>
              <a:buNone/>
            </a:pPr>
            <a:endParaRPr sz="1400">
              <a:latin typeface="Calibri"/>
              <a:ea typeface="Calibri"/>
              <a:cs typeface="Calibri"/>
              <a:sym typeface="Calibri"/>
            </a:endParaRPr>
          </a:p>
          <a:p>
            <a:pPr lvl="0" rtl="0">
              <a:spcBef>
                <a:spcPts val="0"/>
              </a:spcBef>
              <a:buNone/>
            </a:pPr>
            <a:r>
              <a:rPr lang="en" sz="1400">
                <a:latin typeface="Calibri"/>
                <a:ea typeface="Calibri"/>
                <a:cs typeface="Calibri"/>
                <a:sym typeface="Calibri"/>
              </a:rPr>
              <a:t>Total allowable catch (TAC)</a:t>
            </a:r>
          </a:p>
        </p:txBody>
      </p:sp>
      <p:pic>
        <p:nvPicPr>
          <p:cNvPr id="163" name="Shape 163"/>
          <p:cNvPicPr preferRelativeResize="0"/>
          <p:nvPr/>
        </p:nvPicPr>
        <p:blipFill>
          <a:blip r:embed="rId3">
            <a:alphaModFix/>
          </a:blip>
          <a:stretch>
            <a:fillRect/>
          </a:stretch>
        </p:blipFill>
        <p:spPr>
          <a:xfrm>
            <a:off x="0" y="0"/>
            <a:ext cx="3600450" cy="5143500"/>
          </a:xfrm>
          <a:prstGeom prst="rect">
            <a:avLst/>
          </a:prstGeom>
          <a:noFill/>
          <a:ln>
            <a:noFill/>
          </a:ln>
        </p:spPr>
      </p:pic>
      <p:pic>
        <p:nvPicPr>
          <p:cNvPr id="164" name="Shape 164"/>
          <p:cNvPicPr preferRelativeResize="0"/>
          <p:nvPr/>
        </p:nvPicPr>
        <p:blipFill>
          <a:blip r:embed="rId4">
            <a:alphaModFix/>
          </a:blip>
          <a:stretch>
            <a:fillRect/>
          </a:stretch>
        </p:blipFill>
        <p:spPr>
          <a:xfrm>
            <a:off x="7468425" y="3392175"/>
            <a:ext cx="1675575" cy="1751324"/>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BINOMIAL LINEAR MIXED EFFECT MODEL:</a:t>
            </a:r>
          </a:p>
        </p:txBody>
      </p:sp>
      <p:pic>
        <p:nvPicPr>
          <p:cNvPr id="170" name="Shape 170"/>
          <p:cNvPicPr preferRelativeResize="0"/>
          <p:nvPr/>
        </p:nvPicPr>
        <p:blipFill rotWithShape="1">
          <a:blip r:embed="rId3">
            <a:alphaModFix/>
          </a:blip>
          <a:srcRect t="22791" r="12103"/>
          <a:stretch/>
        </p:blipFill>
        <p:spPr>
          <a:xfrm>
            <a:off x="2929225" y="3236174"/>
            <a:ext cx="1080598" cy="1039099"/>
          </a:xfrm>
          <a:prstGeom prst="rect">
            <a:avLst/>
          </a:prstGeom>
          <a:noFill/>
          <a:ln>
            <a:noFill/>
          </a:ln>
        </p:spPr>
      </p:pic>
      <p:pic>
        <p:nvPicPr>
          <p:cNvPr id="171" name="Shape 171"/>
          <p:cNvPicPr preferRelativeResize="0"/>
          <p:nvPr/>
        </p:nvPicPr>
        <p:blipFill>
          <a:blip r:embed="rId4">
            <a:alphaModFix/>
          </a:blip>
          <a:stretch>
            <a:fillRect/>
          </a:stretch>
        </p:blipFill>
        <p:spPr>
          <a:xfrm>
            <a:off x="2929237" y="1843675"/>
            <a:ext cx="1739099" cy="1135324"/>
          </a:xfrm>
          <a:prstGeom prst="rect">
            <a:avLst/>
          </a:prstGeom>
          <a:noFill/>
          <a:ln>
            <a:noFill/>
          </a:ln>
        </p:spPr>
      </p:pic>
      <p:pic>
        <p:nvPicPr>
          <p:cNvPr id="172" name="Shape 172"/>
          <p:cNvPicPr preferRelativeResize="0"/>
          <p:nvPr/>
        </p:nvPicPr>
        <p:blipFill>
          <a:blip r:embed="rId5">
            <a:alphaModFix/>
          </a:blip>
          <a:stretch>
            <a:fillRect/>
          </a:stretch>
        </p:blipFill>
        <p:spPr>
          <a:xfrm>
            <a:off x="5084175" y="3127100"/>
            <a:ext cx="1273349" cy="1409649"/>
          </a:xfrm>
          <a:prstGeom prst="rect">
            <a:avLst/>
          </a:prstGeom>
          <a:noFill/>
          <a:ln>
            <a:noFill/>
          </a:ln>
        </p:spPr>
      </p:pic>
      <p:pic>
        <p:nvPicPr>
          <p:cNvPr id="173" name="Shape 173"/>
          <p:cNvPicPr preferRelativeResize="0"/>
          <p:nvPr/>
        </p:nvPicPr>
        <p:blipFill>
          <a:blip r:embed="rId6">
            <a:alphaModFix/>
          </a:blip>
          <a:stretch>
            <a:fillRect/>
          </a:stretch>
        </p:blipFill>
        <p:spPr>
          <a:xfrm>
            <a:off x="5532175" y="1905475"/>
            <a:ext cx="1135325" cy="1135325"/>
          </a:xfrm>
          <a:prstGeom prst="rect">
            <a:avLst/>
          </a:prstGeom>
          <a:noFill/>
          <a:ln>
            <a:noFill/>
          </a:ln>
        </p:spPr>
      </p:pic>
      <p:pic>
        <p:nvPicPr>
          <p:cNvPr id="174" name="Shape 174"/>
          <p:cNvPicPr preferRelativeResize="0"/>
          <p:nvPr/>
        </p:nvPicPr>
        <p:blipFill>
          <a:blip r:embed="rId7">
            <a:alphaModFix/>
          </a:blip>
          <a:stretch>
            <a:fillRect/>
          </a:stretch>
        </p:blipFill>
        <p:spPr>
          <a:xfrm>
            <a:off x="179299" y="1597475"/>
            <a:ext cx="1675575" cy="1751324"/>
          </a:xfrm>
          <a:prstGeom prst="rect">
            <a:avLst/>
          </a:prstGeom>
          <a:noFill/>
          <a:ln>
            <a:noFill/>
          </a:ln>
        </p:spPr>
      </p:pic>
      <p:sp>
        <p:nvSpPr>
          <p:cNvPr id="175" name="Shape 175"/>
          <p:cNvSpPr txBox="1"/>
          <p:nvPr/>
        </p:nvSpPr>
        <p:spPr>
          <a:xfrm>
            <a:off x="2144450" y="1982625"/>
            <a:ext cx="1080599" cy="857400"/>
          </a:xfrm>
          <a:prstGeom prst="rect">
            <a:avLst/>
          </a:prstGeom>
          <a:noFill/>
          <a:ln>
            <a:noFill/>
          </a:ln>
        </p:spPr>
        <p:txBody>
          <a:bodyPr lIns="91425" tIns="91425" rIns="91425" bIns="91425" anchor="t" anchorCtr="0">
            <a:noAutofit/>
          </a:bodyPr>
          <a:lstStyle/>
          <a:p>
            <a:pPr>
              <a:spcBef>
                <a:spcPts val="0"/>
              </a:spcBef>
              <a:buNone/>
            </a:pPr>
            <a:r>
              <a:rPr lang="en" sz="6000">
                <a:solidFill>
                  <a:srgbClr val="FFFFFF"/>
                </a:solidFill>
              </a:rPr>
              <a:t>=</a:t>
            </a:r>
          </a:p>
        </p:txBody>
      </p:sp>
      <p:sp>
        <p:nvSpPr>
          <p:cNvPr id="176" name="Shape 176"/>
          <p:cNvSpPr txBox="1"/>
          <p:nvPr/>
        </p:nvSpPr>
        <p:spPr>
          <a:xfrm>
            <a:off x="4785800" y="1893787"/>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77" name="Shape 177"/>
          <p:cNvSpPr txBox="1"/>
          <p:nvPr/>
        </p:nvSpPr>
        <p:spPr>
          <a:xfrm>
            <a:off x="6722900" y="1906425"/>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78" name="Shape 178"/>
          <p:cNvSpPr txBox="1"/>
          <p:nvPr/>
        </p:nvSpPr>
        <p:spPr>
          <a:xfrm>
            <a:off x="4306525" y="323616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79" name="Shape 179"/>
          <p:cNvSpPr txBox="1"/>
          <p:nvPr/>
        </p:nvSpPr>
        <p:spPr>
          <a:xfrm>
            <a:off x="6438900" y="325081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pic>
        <p:nvPicPr>
          <p:cNvPr id="180" name="Shape 180"/>
          <p:cNvPicPr preferRelativeResize="0"/>
          <p:nvPr/>
        </p:nvPicPr>
        <p:blipFill>
          <a:blip r:embed="rId8">
            <a:alphaModFix/>
          </a:blip>
          <a:stretch>
            <a:fillRect/>
          </a:stretch>
        </p:blipFill>
        <p:spPr>
          <a:xfrm>
            <a:off x="7157625" y="3078512"/>
            <a:ext cx="1805900" cy="1354424"/>
          </a:xfrm>
          <a:prstGeom prst="rect">
            <a:avLst/>
          </a:prstGeom>
          <a:noFill/>
          <a:ln>
            <a:noFill/>
          </a:ln>
        </p:spPr>
      </p:pic>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179300" y="205975"/>
            <a:ext cx="8507399"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Flatfish = n(+); Risk pool(-); Price(+); ITQ(+):</a:t>
            </a:r>
          </a:p>
        </p:txBody>
      </p:sp>
      <p:pic>
        <p:nvPicPr>
          <p:cNvPr id="186" name="Shape 186"/>
          <p:cNvPicPr preferRelativeResize="0"/>
          <p:nvPr/>
        </p:nvPicPr>
        <p:blipFill rotWithShape="1">
          <a:blip r:embed="rId3">
            <a:alphaModFix/>
          </a:blip>
          <a:srcRect t="22791" r="12103"/>
          <a:stretch/>
        </p:blipFill>
        <p:spPr>
          <a:xfrm>
            <a:off x="2929225" y="3236174"/>
            <a:ext cx="1080598" cy="1039099"/>
          </a:xfrm>
          <a:prstGeom prst="rect">
            <a:avLst/>
          </a:prstGeom>
          <a:noFill/>
          <a:ln>
            <a:noFill/>
          </a:ln>
        </p:spPr>
      </p:pic>
      <p:pic>
        <p:nvPicPr>
          <p:cNvPr id="187" name="Shape 187"/>
          <p:cNvPicPr preferRelativeResize="0"/>
          <p:nvPr/>
        </p:nvPicPr>
        <p:blipFill>
          <a:blip r:embed="rId4">
            <a:alphaModFix/>
          </a:blip>
          <a:stretch>
            <a:fillRect/>
          </a:stretch>
        </p:blipFill>
        <p:spPr>
          <a:xfrm>
            <a:off x="2929237" y="1843675"/>
            <a:ext cx="1739099" cy="1135324"/>
          </a:xfrm>
          <a:prstGeom prst="rect">
            <a:avLst/>
          </a:prstGeom>
          <a:noFill/>
          <a:ln>
            <a:noFill/>
          </a:ln>
        </p:spPr>
      </p:pic>
      <p:pic>
        <p:nvPicPr>
          <p:cNvPr id="188" name="Shape 188"/>
          <p:cNvPicPr preferRelativeResize="0"/>
          <p:nvPr/>
        </p:nvPicPr>
        <p:blipFill>
          <a:blip r:embed="rId5">
            <a:alphaModFix/>
          </a:blip>
          <a:stretch>
            <a:fillRect/>
          </a:stretch>
        </p:blipFill>
        <p:spPr>
          <a:xfrm>
            <a:off x="5084175" y="3127100"/>
            <a:ext cx="1273349" cy="1409649"/>
          </a:xfrm>
          <a:prstGeom prst="rect">
            <a:avLst/>
          </a:prstGeom>
          <a:noFill/>
          <a:ln>
            <a:noFill/>
          </a:ln>
        </p:spPr>
      </p:pic>
      <p:pic>
        <p:nvPicPr>
          <p:cNvPr id="189" name="Shape 189"/>
          <p:cNvPicPr preferRelativeResize="0"/>
          <p:nvPr/>
        </p:nvPicPr>
        <p:blipFill>
          <a:blip r:embed="rId6">
            <a:alphaModFix/>
          </a:blip>
          <a:stretch>
            <a:fillRect/>
          </a:stretch>
        </p:blipFill>
        <p:spPr>
          <a:xfrm>
            <a:off x="5532175" y="1905475"/>
            <a:ext cx="1135325" cy="1135325"/>
          </a:xfrm>
          <a:prstGeom prst="rect">
            <a:avLst/>
          </a:prstGeom>
          <a:noFill/>
          <a:ln>
            <a:noFill/>
          </a:ln>
        </p:spPr>
      </p:pic>
      <p:pic>
        <p:nvPicPr>
          <p:cNvPr id="190" name="Shape 190"/>
          <p:cNvPicPr preferRelativeResize="0"/>
          <p:nvPr/>
        </p:nvPicPr>
        <p:blipFill>
          <a:blip r:embed="rId7">
            <a:alphaModFix/>
          </a:blip>
          <a:stretch>
            <a:fillRect/>
          </a:stretch>
        </p:blipFill>
        <p:spPr>
          <a:xfrm>
            <a:off x="179299" y="1597475"/>
            <a:ext cx="1675575" cy="1751324"/>
          </a:xfrm>
          <a:prstGeom prst="rect">
            <a:avLst/>
          </a:prstGeom>
          <a:noFill/>
          <a:ln>
            <a:noFill/>
          </a:ln>
        </p:spPr>
      </p:pic>
      <p:sp>
        <p:nvSpPr>
          <p:cNvPr id="191" name="Shape 191"/>
          <p:cNvSpPr txBox="1"/>
          <p:nvPr/>
        </p:nvSpPr>
        <p:spPr>
          <a:xfrm>
            <a:off x="2144450" y="1982625"/>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92" name="Shape 192"/>
          <p:cNvSpPr txBox="1"/>
          <p:nvPr/>
        </p:nvSpPr>
        <p:spPr>
          <a:xfrm>
            <a:off x="4785800" y="1893787"/>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93" name="Shape 193"/>
          <p:cNvSpPr txBox="1"/>
          <p:nvPr/>
        </p:nvSpPr>
        <p:spPr>
          <a:xfrm>
            <a:off x="6722900" y="1906425"/>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94" name="Shape 194"/>
          <p:cNvSpPr txBox="1"/>
          <p:nvPr/>
        </p:nvSpPr>
        <p:spPr>
          <a:xfrm>
            <a:off x="4306525" y="323616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195" name="Shape 195"/>
          <p:cNvSpPr txBox="1"/>
          <p:nvPr/>
        </p:nvSpPr>
        <p:spPr>
          <a:xfrm>
            <a:off x="6438900" y="325081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pic>
        <p:nvPicPr>
          <p:cNvPr id="196" name="Shape 196"/>
          <p:cNvPicPr preferRelativeResize="0"/>
          <p:nvPr/>
        </p:nvPicPr>
        <p:blipFill>
          <a:blip r:embed="rId8">
            <a:alphaModFix/>
          </a:blip>
          <a:stretch>
            <a:fillRect/>
          </a:stretch>
        </p:blipFill>
        <p:spPr>
          <a:xfrm>
            <a:off x="7157625" y="3078512"/>
            <a:ext cx="1805900" cy="1354424"/>
          </a:xfrm>
          <a:prstGeom prst="rect">
            <a:avLst/>
          </a:prstGeom>
          <a:noFill/>
          <a:ln>
            <a:noFill/>
          </a:ln>
        </p:spPr>
      </p:pic>
      <p:cxnSp>
        <p:nvCxnSpPr>
          <p:cNvPr id="197" name="Shape 197"/>
          <p:cNvCxnSpPr/>
          <p:nvPr/>
        </p:nvCxnSpPr>
        <p:spPr>
          <a:xfrm>
            <a:off x="6876950" y="2853312"/>
            <a:ext cx="2210999" cy="1804799"/>
          </a:xfrm>
          <a:prstGeom prst="straightConnector1">
            <a:avLst/>
          </a:prstGeom>
          <a:noFill/>
          <a:ln w="114300" cap="flat">
            <a:solidFill>
              <a:srgbClr val="FF0000"/>
            </a:solidFill>
            <a:prstDash val="solid"/>
            <a:round/>
            <a:headEnd type="none" w="lg" len="lg"/>
            <a:tailEnd type="none" w="lg" len="lg"/>
          </a:ln>
        </p:spPr>
      </p:cxn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Dover sole = ITQ(+):</a:t>
            </a:r>
          </a:p>
        </p:txBody>
      </p:sp>
      <p:pic>
        <p:nvPicPr>
          <p:cNvPr id="203" name="Shape 203"/>
          <p:cNvPicPr preferRelativeResize="0"/>
          <p:nvPr/>
        </p:nvPicPr>
        <p:blipFill rotWithShape="1">
          <a:blip r:embed="rId3">
            <a:alphaModFix/>
          </a:blip>
          <a:srcRect t="22791" r="12103"/>
          <a:stretch/>
        </p:blipFill>
        <p:spPr>
          <a:xfrm>
            <a:off x="2929225" y="3236174"/>
            <a:ext cx="1080598" cy="1039099"/>
          </a:xfrm>
          <a:prstGeom prst="rect">
            <a:avLst/>
          </a:prstGeom>
          <a:noFill/>
          <a:ln>
            <a:noFill/>
          </a:ln>
        </p:spPr>
      </p:pic>
      <p:pic>
        <p:nvPicPr>
          <p:cNvPr id="204" name="Shape 204"/>
          <p:cNvPicPr preferRelativeResize="0"/>
          <p:nvPr/>
        </p:nvPicPr>
        <p:blipFill>
          <a:blip r:embed="rId4">
            <a:alphaModFix/>
          </a:blip>
          <a:stretch>
            <a:fillRect/>
          </a:stretch>
        </p:blipFill>
        <p:spPr>
          <a:xfrm>
            <a:off x="2929237" y="1843675"/>
            <a:ext cx="1739099" cy="1135324"/>
          </a:xfrm>
          <a:prstGeom prst="rect">
            <a:avLst/>
          </a:prstGeom>
          <a:noFill/>
          <a:ln>
            <a:noFill/>
          </a:ln>
        </p:spPr>
      </p:pic>
      <p:pic>
        <p:nvPicPr>
          <p:cNvPr id="205" name="Shape 205"/>
          <p:cNvPicPr preferRelativeResize="0"/>
          <p:nvPr/>
        </p:nvPicPr>
        <p:blipFill>
          <a:blip r:embed="rId5">
            <a:alphaModFix/>
          </a:blip>
          <a:stretch>
            <a:fillRect/>
          </a:stretch>
        </p:blipFill>
        <p:spPr>
          <a:xfrm>
            <a:off x="5084175" y="3127100"/>
            <a:ext cx="1273349" cy="1409649"/>
          </a:xfrm>
          <a:prstGeom prst="rect">
            <a:avLst/>
          </a:prstGeom>
          <a:noFill/>
          <a:ln>
            <a:noFill/>
          </a:ln>
        </p:spPr>
      </p:pic>
      <p:pic>
        <p:nvPicPr>
          <p:cNvPr id="206" name="Shape 206"/>
          <p:cNvPicPr preferRelativeResize="0"/>
          <p:nvPr/>
        </p:nvPicPr>
        <p:blipFill>
          <a:blip r:embed="rId6">
            <a:alphaModFix/>
          </a:blip>
          <a:stretch>
            <a:fillRect/>
          </a:stretch>
        </p:blipFill>
        <p:spPr>
          <a:xfrm>
            <a:off x="5532175" y="1905475"/>
            <a:ext cx="1135325" cy="1135325"/>
          </a:xfrm>
          <a:prstGeom prst="rect">
            <a:avLst/>
          </a:prstGeom>
          <a:noFill/>
          <a:ln>
            <a:noFill/>
          </a:ln>
        </p:spPr>
      </p:pic>
      <p:pic>
        <p:nvPicPr>
          <p:cNvPr id="207" name="Shape 207"/>
          <p:cNvPicPr preferRelativeResize="0"/>
          <p:nvPr/>
        </p:nvPicPr>
        <p:blipFill>
          <a:blip r:embed="rId7">
            <a:alphaModFix/>
          </a:blip>
          <a:stretch>
            <a:fillRect/>
          </a:stretch>
        </p:blipFill>
        <p:spPr>
          <a:xfrm>
            <a:off x="179299" y="1597475"/>
            <a:ext cx="1675575" cy="1751324"/>
          </a:xfrm>
          <a:prstGeom prst="rect">
            <a:avLst/>
          </a:prstGeom>
          <a:noFill/>
          <a:ln>
            <a:noFill/>
          </a:ln>
        </p:spPr>
      </p:pic>
      <p:sp>
        <p:nvSpPr>
          <p:cNvPr id="208" name="Shape 208"/>
          <p:cNvSpPr txBox="1"/>
          <p:nvPr/>
        </p:nvSpPr>
        <p:spPr>
          <a:xfrm>
            <a:off x="2144450" y="1982625"/>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209" name="Shape 209"/>
          <p:cNvSpPr txBox="1"/>
          <p:nvPr/>
        </p:nvSpPr>
        <p:spPr>
          <a:xfrm>
            <a:off x="4785800" y="1893787"/>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210" name="Shape 210"/>
          <p:cNvSpPr txBox="1"/>
          <p:nvPr/>
        </p:nvSpPr>
        <p:spPr>
          <a:xfrm>
            <a:off x="6722900" y="1906425"/>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211" name="Shape 211"/>
          <p:cNvSpPr txBox="1"/>
          <p:nvPr/>
        </p:nvSpPr>
        <p:spPr>
          <a:xfrm>
            <a:off x="4306525" y="323616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sp>
        <p:nvSpPr>
          <p:cNvPr id="212" name="Shape 212"/>
          <p:cNvSpPr txBox="1"/>
          <p:nvPr/>
        </p:nvSpPr>
        <p:spPr>
          <a:xfrm>
            <a:off x="6438900" y="3250812"/>
            <a:ext cx="1080599" cy="857400"/>
          </a:xfrm>
          <a:prstGeom prst="rect">
            <a:avLst/>
          </a:prstGeom>
          <a:noFill/>
          <a:ln>
            <a:noFill/>
          </a:ln>
        </p:spPr>
        <p:txBody>
          <a:bodyPr lIns="91425" tIns="91425" rIns="91425" bIns="91425" anchor="t" anchorCtr="0">
            <a:noAutofit/>
          </a:bodyPr>
          <a:lstStyle/>
          <a:p>
            <a:pPr lvl="0" rtl="0">
              <a:spcBef>
                <a:spcPts val="0"/>
              </a:spcBef>
              <a:buNone/>
            </a:pPr>
            <a:r>
              <a:rPr lang="en" sz="6000">
                <a:solidFill>
                  <a:srgbClr val="FFFFFF"/>
                </a:solidFill>
              </a:rPr>
              <a:t>+</a:t>
            </a:r>
          </a:p>
        </p:txBody>
      </p:sp>
      <p:pic>
        <p:nvPicPr>
          <p:cNvPr id="213" name="Shape 213"/>
          <p:cNvPicPr preferRelativeResize="0"/>
          <p:nvPr/>
        </p:nvPicPr>
        <p:blipFill>
          <a:blip r:embed="rId8">
            <a:alphaModFix/>
          </a:blip>
          <a:stretch>
            <a:fillRect/>
          </a:stretch>
        </p:blipFill>
        <p:spPr>
          <a:xfrm>
            <a:off x="7157625" y="3078512"/>
            <a:ext cx="1805900" cy="1354424"/>
          </a:xfrm>
          <a:prstGeom prst="rect">
            <a:avLst/>
          </a:prstGeom>
          <a:noFill/>
          <a:ln>
            <a:noFill/>
          </a:ln>
        </p:spPr>
      </p:pic>
      <p:cxnSp>
        <p:nvCxnSpPr>
          <p:cNvPr id="214" name="Shape 214"/>
          <p:cNvCxnSpPr>
            <a:endCxn id="211" idx="0"/>
          </p:cNvCxnSpPr>
          <p:nvPr/>
        </p:nvCxnSpPr>
        <p:spPr>
          <a:xfrm>
            <a:off x="2635825" y="1431362"/>
            <a:ext cx="2211000" cy="1804800"/>
          </a:xfrm>
          <a:prstGeom prst="straightConnector1">
            <a:avLst/>
          </a:prstGeom>
          <a:noFill/>
          <a:ln w="114300" cap="flat">
            <a:solidFill>
              <a:srgbClr val="FF0000"/>
            </a:solidFill>
            <a:prstDash val="solid"/>
            <a:round/>
            <a:headEnd type="none" w="lg" len="lg"/>
            <a:tailEnd type="none" w="lg" len="lg"/>
          </a:ln>
        </p:spPr>
      </p:cxnSp>
      <p:cxnSp>
        <p:nvCxnSpPr>
          <p:cNvPr id="215" name="Shape 215"/>
          <p:cNvCxnSpPr/>
          <p:nvPr/>
        </p:nvCxnSpPr>
        <p:spPr>
          <a:xfrm>
            <a:off x="5084175" y="1570725"/>
            <a:ext cx="2210999" cy="1804799"/>
          </a:xfrm>
          <a:prstGeom prst="straightConnector1">
            <a:avLst/>
          </a:prstGeom>
          <a:noFill/>
          <a:ln w="114300" cap="flat">
            <a:solidFill>
              <a:srgbClr val="FF0000"/>
            </a:solidFill>
            <a:prstDash val="solid"/>
            <a:round/>
            <a:headEnd type="none" w="lg" len="lg"/>
            <a:tailEnd type="none" w="lg" len="lg"/>
          </a:ln>
        </p:spPr>
      </p:cxnSp>
      <p:cxnSp>
        <p:nvCxnSpPr>
          <p:cNvPr id="216" name="Shape 216"/>
          <p:cNvCxnSpPr/>
          <p:nvPr/>
        </p:nvCxnSpPr>
        <p:spPr>
          <a:xfrm>
            <a:off x="2364025" y="2929525"/>
            <a:ext cx="2210999" cy="1804799"/>
          </a:xfrm>
          <a:prstGeom prst="straightConnector1">
            <a:avLst/>
          </a:prstGeom>
          <a:noFill/>
          <a:ln w="114300" cap="flat">
            <a:solidFill>
              <a:srgbClr val="FF0000"/>
            </a:solidFill>
            <a:prstDash val="solid"/>
            <a:round/>
            <a:headEnd type="none" w="lg" len="lg"/>
            <a:tailEnd type="none" w="lg" len="lg"/>
          </a:ln>
        </p:spPr>
      </p:cxnSp>
      <p:cxnSp>
        <p:nvCxnSpPr>
          <p:cNvPr id="217" name="Shape 217"/>
          <p:cNvCxnSpPr/>
          <p:nvPr/>
        </p:nvCxnSpPr>
        <p:spPr>
          <a:xfrm>
            <a:off x="6866675" y="2853325"/>
            <a:ext cx="2210999" cy="1804799"/>
          </a:xfrm>
          <a:prstGeom prst="straightConnector1">
            <a:avLst/>
          </a:prstGeom>
          <a:noFill/>
          <a:ln w="114300" cap="flat">
            <a:solidFill>
              <a:srgbClr val="FF0000"/>
            </a:solidFill>
            <a:prstDash val="solid"/>
            <a:round/>
            <a:headEnd type="none" w="lg" len="lg"/>
            <a:tailEnd type="none" w="lg" len="lg"/>
          </a:ln>
        </p:spPr>
      </p:cxn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lgn="r">
              <a:spcBef>
                <a:spcPts val="0"/>
              </a:spcBef>
              <a:buNone/>
            </a:pPr>
            <a:r>
              <a:rPr lang="en">
                <a:solidFill>
                  <a:srgbClr val="000000"/>
                </a:solidFill>
                <a:latin typeface="Calibri"/>
                <a:ea typeface="Calibri"/>
                <a:cs typeface="Calibri"/>
                <a:sym typeface="Calibri"/>
              </a:rPr>
              <a:t>ORIGINAL PROJECT:</a:t>
            </a:r>
          </a:p>
        </p:txBody>
      </p:sp>
      <p:pic>
        <p:nvPicPr>
          <p:cNvPr id="32" name="Shape 32"/>
          <p:cNvPicPr preferRelativeResize="0"/>
          <p:nvPr/>
        </p:nvPicPr>
        <p:blipFill>
          <a:blip r:embed="rId3">
            <a:alphaModFix/>
          </a:blip>
          <a:stretch>
            <a:fillRect/>
          </a:stretch>
        </p:blipFill>
        <p:spPr>
          <a:xfrm>
            <a:off x="0" y="0"/>
            <a:ext cx="2939133" cy="5143500"/>
          </a:xfrm>
          <a:prstGeom prst="rect">
            <a:avLst/>
          </a:prstGeom>
          <a:noFill/>
          <a:ln>
            <a:noFill/>
          </a:ln>
        </p:spPr>
      </p:pic>
      <p:sp>
        <p:nvSpPr>
          <p:cNvPr id="33" name="Shape 33"/>
          <p:cNvSpPr txBox="1">
            <a:spLocks noGrp="1"/>
          </p:cNvSpPr>
          <p:nvPr>
            <p:ph type="body" idx="1"/>
          </p:nvPr>
        </p:nvSpPr>
        <p:spPr>
          <a:xfrm>
            <a:off x="2939125" y="1556475"/>
            <a:ext cx="6000899" cy="2015699"/>
          </a:xfrm>
          <a:prstGeom prst="rect">
            <a:avLst/>
          </a:prstGeom>
        </p:spPr>
        <p:txBody>
          <a:bodyPr lIns="91425" tIns="91425" rIns="91425" bIns="91425" anchor="t" anchorCtr="0">
            <a:noAutofit/>
          </a:bodyPr>
          <a:lstStyle/>
          <a:p>
            <a:pPr lvl="0" algn="ctr" rtl="0">
              <a:spcBef>
                <a:spcPts val="0"/>
              </a:spcBef>
              <a:buNone/>
            </a:pPr>
            <a:r>
              <a:rPr lang="en" sz="3600">
                <a:solidFill>
                  <a:srgbClr val="000000"/>
                </a:solidFill>
                <a:latin typeface="Calibri"/>
                <a:ea typeface="Calibri"/>
                <a:cs typeface="Calibri"/>
                <a:sym typeface="Calibri"/>
              </a:rPr>
              <a:t>What drives fishing effort in coastal Washington, Oregon, and California?</a:t>
            </a:r>
          </a:p>
          <a:p>
            <a:pPr lvl="0" algn="ctr" rtl="0">
              <a:spcBef>
                <a:spcPts val="0"/>
              </a:spcBef>
              <a:buClr>
                <a:schemeClr val="dk1"/>
              </a:buClr>
              <a:buFont typeface="Arial"/>
              <a:buNone/>
            </a:pPr>
            <a:endParaRPr sz="1200">
              <a:latin typeface="Calibri"/>
              <a:ea typeface="Calibri"/>
              <a:cs typeface="Calibri"/>
              <a:sym typeface="Calibri"/>
            </a:endParaRPr>
          </a:p>
          <a:p>
            <a:pPr lvl="0">
              <a:spcBef>
                <a:spcPts val="0"/>
              </a:spcBef>
              <a:buNone/>
            </a:pPr>
            <a:endParaRPr sz="2400">
              <a:latin typeface="Calibri"/>
              <a:ea typeface="Calibri"/>
              <a:cs typeface="Calibri"/>
              <a:sym typeface="Calibri"/>
            </a:endParaRPr>
          </a:p>
        </p:txBody>
      </p:sp>
      <p:sp>
        <p:nvSpPr>
          <p:cNvPr id="34" name="Shape 34"/>
          <p:cNvSpPr txBox="1"/>
          <p:nvPr/>
        </p:nvSpPr>
        <p:spPr>
          <a:xfrm>
            <a:off x="0" y="4772100"/>
            <a:ext cx="2786099" cy="371400"/>
          </a:xfrm>
          <a:prstGeom prst="rect">
            <a:avLst/>
          </a:prstGeom>
          <a:noFill/>
          <a:ln>
            <a:noFill/>
          </a:ln>
        </p:spPr>
        <p:txBody>
          <a:bodyPr lIns="91425" tIns="91425" rIns="91425" bIns="91425" anchor="t" anchorCtr="0">
            <a:noAutofit/>
          </a:bodyPr>
          <a:lstStyle/>
          <a:p>
            <a:pPr>
              <a:spcBef>
                <a:spcPts val="0"/>
              </a:spcBef>
              <a:buNone/>
            </a:pPr>
            <a:r>
              <a:rPr lang="en" sz="1000">
                <a:latin typeface="Calibri"/>
                <a:ea typeface="Calibri"/>
                <a:cs typeface="Calibri"/>
                <a:sym typeface="Calibri"/>
              </a:rPr>
              <a:t>Source: The Seattle Times</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t>Bottom Line == It Depends:</a:t>
            </a:r>
          </a:p>
        </p:txBody>
      </p:sp>
      <p:sp>
        <p:nvSpPr>
          <p:cNvPr id="223" name="Shape 223"/>
          <p:cNvSpPr txBox="1">
            <a:spLocks noGrp="1"/>
          </p:cNvSpPr>
          <p:nvPr>
            <p:ph type="body" idx="1"/>
          </p:nvPr>
        </p:nvSpPr>
        <p:spPr>
          <a:xfrm>
            <a:off x="457200" y="1183975"/>
            <a:ext cx="8229600" cy="3516000"/>
          </a:xfrm>
          <a:prstGeom prst="rect">
            <a:avLst/>
          </a:prstGeom>
        </p:spPr>
        <p:txBody>
          <a:bodyPr lIns="91425" tIns="91425" rIns="91425" bIns="91425" anchor="t" anchorCtr="0">
            <a:noAutofit/>
          </a:bodyPr>
          <a:lstStyle/>
          <a:p>
            <a:pPr lvl="0" rtl="0">
              <a:spcBef>
                <a:spcPts val="0"/>
              </a:spcBef>
              <a:buNone/>
            </a:pPr>
            <a:r>
              <a:rPr lang="en" sz="2400"/>
              <a:t>FRAMEWORK FOR ASSESSING IMPACTS OF RISK POOLS:</a:t>
            </a:r>
          </a:p>
          <a:p>
            <a:pPr rtl="0">
              <a:spcBef>
                <a:spcPts val="0"/>
              </a:spcBef>
              <a:buNone/>
            </a:pPr>
            <a:endParaRPr sz="2400"/>
          </a:p>
          <a:p>
            <a:pPr rtl="0">
              <a:spcBef>
                <a:spcPts val="0"/>
              </a:spcBef>
              <a:buNone/>
            </a:pPr>
            <a:r>
              <a:rPr lang="en" sz="2400"/>
              <a:t>Species specific outcomes</a:t>
            </a:r>
          </a:p>
          <a:p>
            <a:pPr rtl="0">
              <a:spcBef>
                <a:spcPts val="0"/>
              </a:spcBef>
              <a:buNone/>
            </a:pPr>
            <a:r>
              <a:rPr lang="en" sz="2400"/>
              <a:t>May be too early to tell</a:t>
            </a:r>
          </a:p>
          <a:p>
            <a:pPr lvl="0" rtl="0">
              <a:spcBef>
                <a:spcPts val="0"/>
              </a:spcBef>
              <a:buNone/>
            </a:pPr>
            <a:r>
              <a:rPr lang="en" sz="2400"/>
              <a:t>Needs: 1) better risk pool metric; 2) less aggregated $$</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DISCUSSION:</a:t>
            </a:r>
          </a:p>
        </p:txBody>
      </p:sp>
      <p:sp>
        <p:nvSpPr>
          <p:cNvPr id="229" name="Shape 229"/>
          <p:cNvSpPr txBox="1">
            <a:spLocks noGrp="1"/>
          </p:cNvSpPr>
          <p:nvPr>
            <p:ph type="body" idx="1"/>
          </p:nvPr>
        </p:nvSpPr>
        <p:spPr>
          <a:xfrm>
            <a:off x="457200" y="1183975"/>
            <a:ext cx="8229600" cy="1468800"/>
          </a:xfrm>
          <a:prstGeom prst="rect">
            <a:avLst/>
          </a:prstGeom>
        </p:spPr>
        <p:txBody>
          <a:bodyPr lIns="91425" tIns="91425" rIns="91425" bIns="91425" anchor="t" anchorCtr="0">
            <a:noAutofit/>
          </a:bodyPr>
          <a:lstStyle/>
          <a:p>
            <a:pPr lvl="0" rtl="0">
              <a:spcBef>
                <a:spcPts val="0"/>
              </a:spcBef>
              <a:buNone/>
            </a:pPr>
            <a:r>
              <a:rPr lang="en" sz="2400">
                <a:latin typeface="Calibri"/>
                <a:ea typeface="Calibri"/>
                <a:cs typeface="Calibri"/>
                <a:sym typeface="Calibri"/>
              </a:rPr>
              <a:t>FRAMEWORK FOR ASSESSING IMPACTS OF RISK POOLS</a:t>
            </a:r>
          </a:p>
          <a:p>
            <a:pPr lvl="0" rtl="0">
              <a:spcBef>
                <a:spcPts val="0"/>
              </a:spcBef>
              <a:buNone/>
            </a:pPr>
            <a:endParaRPr sz="2400">
              <a:latin typeface="Calibri"/>
              <a:ea typeface="Calibri"/>
              <a:cs typeface="Calibri"/>
              <a:sym typeface="Calibri"/>
            </a:endParaRPr>
          </a:p>
          <a:p>
            <a:pPr lvl="0" rtl="0">
              <a:spcBef>
                <a:spcPts val="0"/>
              </a:spcBef>
              <a:buNone/>
            </a:pPr>
            <a:r>
              <a:rPr lang="en" sz="2400">
                <a:latin typeface="Calibri"/>
                <a:ea typeface="Calibri"/>
                <a:cs typeface="Calibri"/>
                <a:sym typeface="Calibri"/>
              </a:rPr>
              <a:t>Potential users:</a:t>
            </a:r>
          </a:p>
          <a:p>
            <a:pPr lvl="0" rtl="0">
              <a:spcBef>
                <a:spcPts val="0"/>
              </a:spcBef>
              <a:buNone/>
            </a:pPr>
            <a:r>
              <a:rPr lang="en" sz="2400">
                <a:latin typeface="Calibri"/>
                <a:ea typeface="Calibri"/>
                <a:cs typeface="Calibri"/>
                <a:sym typeface="Calibri"/>
              </a:rPr>
              <a:t>- risk pool managers</a:t>
            </a:r>
          </a:p>
          <a:p>
            <a:pPr lvl="0" rtl="0">
              <a:spcBef>
                <a:spcPts val="0"/>
              </a:spcBef>
              <a:buNone/>
            </a:pPr>
            <a:r>
              <a:rPr lang="en" sz="2400">
                <a:latin typeface="Calibri"/>
                <a:ea typeface="Calibri"/>
                <a:cs typeface="Calibri"/>
                <a:sym typeface="Calibri"/>
              </a:rPr>
              <a:t>- government actors</a:t>
            </a:r>
          </a:p>
          <a:p>
            <a:pPr lvl="0" rtl="0">
              <a:spcBef>
                <a:spcPts val="0"/>
              </a:spcBef>
              <a:buNone/>
            </a:pPr>
            <a:r>
              <a:rPr lang="en" sz="2400">
                <a:latin typeface="Calibri"/>
                <a:ea typeface="Calibri"/>
                <a:cs typeface="Calibri"/>
                <a:sym typeface="Calibri"/>
              </a:rPr>
              <a:t>- academics</a:t>
            </a:r>
          </a:p>
          <a:p>
            <a:pPr lvl="0" rtl="0">
              <a:spcBef>
                <a:spcPts val="0"/>
              </a:spcBef>
              <a:buNone/>
            </a:pPr>
            <a:r>
              <a:rPr lang="en" sz="2400">
                <a:latin typeface="Calibri"/>
                <a:ea typeface="Calibri"/>
                <a:cs typeface="Calibri"/>
                <a:sym typeface="Calibri"/>
              </a:rPr>
              <a:t>- external industry evaluators</a:t>
            </a: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944250" y="135525"/>
            <a:ext cx="2324999" cy="949799"/>
          </a:xfrm>
          <a:prstGeom prst="rect">
            <a:avLst/>
          </a:prstGeom>
        </p:spPr>
        <p:txBody>
          <a:bodyPr lIns="91425" tIns="91425" rIns="91425" bIns="91425" anchor="b" anchorCtr="0">
            <a:noAutofit/>
          </a:bodyPr>
          <a:lstStyle/>
          <a:p>
            <a:pPr lvl="0" algn="r" rtl="0">
              <a:spcBef>
                <a:spcPts val="0"/>
              </a:spcBef>
              <a:buNone/>
            </a:pPr>
            <a:r>
              <a:rPr lang="en" u="sng">
                <a:latin typeface="Calibri"/>
                <a:ea typeface="Calibri"/>
                <a:cs typeface="Calibri"/>
                <a:sym typeface="Calibri"/>
              </a:rPr>
              <a:t>Challenges</a:t>
            </a:r>
          </a:p>
        </p:txBody>
      </p:sp>
      <p:sp>
        <p:nvSpPr>
          <p:cNvPr id="235" name="Shape 235"/>
          <p:cNvSpPr txBox="1">
            <a:spLocks noGrp="1"/>
          </p:cNvSpPr>
          <p:nvPr>
            <p:ph type="body" idx="1"/>
          </p:nvPr>
        </p:nvSpPr>
        <p:spPr>
          <a:xfrm>
            <a:off x="457200" y="1155800"/>
            <a:ext cx="3502800" cy="3734399"/>
          </a:xfrm>
          <a:prstGeom prst="rect">
            <a:avLst/>
          </a:prstGeom>
        </p:spPr>
        <p:txBody>
          <a:bodyPr lIns="91425" tIns="91425" rIns="91425" bIns="91425" anchor="t" anchorCtr="0">
            <a:noAutofit/>
          </a:bodyPr>
          <a:lstStyle/>
          <a:p>
            <a:pPr marL="457200" lvl="0" indent="-381000" rtl="0">
              <a:spcBef>
                <a:spcPts val="0"/>
              </a:spcBef>
              <a:buClr>
                <a:schemeClr val="lt1"/>
              </a:buClr>
              <a:buSzPct val="100000"/>
              <a:buFont typeface="Calibri"/>
              <a:buChar char="●"/>
            </a:pPr>
            <a:r>
              <a:rPr lang="en" sz="2400">
                <a:latin typeface="Calibri"/>
                <a:ea typeface="Calibri"/>
                <a:cs typeface="Calibri"/>
                <a:sym typeface="Calibri"/>
              </a:rPr>
              <a:t>Different objectives</a:t>
            </a:r>
          </a:p>
          <a:p>
            <a:pPr marL="457200" lvl="0" indent="-381000" rtl="0">
              <a:spcBef>
                <a:spcPts val="0"/>
              </a:spcBef>
              <a:buClr>
                <a:schemeClr val="lt1"/>
              </a:buClr>
              <a:buSzPct val="100000"/>
              <a:buFont typeface="Calibri"/>
              <a:buChar char="●"/>
            </a:pPr>
            <a:r>
              <a:rPr lang="en" sz="2400">
                <a:latin typeface="Calibri"/>
                <a:ea typeface="Calibri"/>
                <a:cs typeface="Calibri"/>
                <a:sym typeface="Calibri"/>
              </a:rPr>
              <a:t>Background knowledge of the system</a:t>
            </a:r>
          </a:p>
          <a:p>
            <a:pPr marL="457200" lvl="0" indent="-381000" rtl="0">
              <a:spcBef>
                <a:spcPts val="0"/>
              </a:spcBef>
              <a:buClr>
                <a:schemeClr val="lt1"/>
              </a:buClr>
              <a:buSzPct val="100000"/>
              <a:buFont typeface="Calibri"/>
              <a:buChar char="●"/>
            </a:pPr>
            <a:r>
              <a:rPr lang="en" sz="2400">
                <a:latin typeface="Calibri"/>
                <a:ea typeface="Calibri"/>
                <a:cs typeface="Calibri"/>
                <a:sym typeface="Calibri"/>
              </a:rPr>
              <a:t>Working on things we already knew, instead of learning about what others know</a:t>
            </a:r>
          </a:p>
        </p:txBody>
      </p:sp>
      <p:sp>
        <p:nvSpPr>
          <p:cNvPr id="236" name="Shape 236"/>
          <p:cNvSpPr txBox="1">
            <a:spLocks noGrp="1"/>
          </p:cNvSpPr>
          <p:nvPr>
            <p:ph type="body" idx="2"/>
          </p:nvPr>
        </p:nvSpPr>
        <p:spPr>
          <a:xfrm>
            <a:off x="5002700" y="1155800"/>
            <a:ext cx="3846899" cy="3579299"/>
          </a:xfrm>
          <a:prstGeom prst="rect">
            <a:avLst/>
          </a:prstGeom>
        </p:spPr>
        <p:txBody>
          <a:bodyPr lIns="91425" tIns="91425" rIns="91425" bIns="91425" anchor="t" anchorCtr="0">
            <a:noAutofit/>
          </a:bodyPr>
          <a:lstStyle/>
          <a:p>
            <a:pPr marL="457200" lvl="0" indent="-381000" rtl="0">
              <a:spcBef>
                <a:spcPts val="0"/>
              </a:spcBef>
              <a:buClr>
                <a:schemeClr val="lt1"/>
              </a:buClr>
              <a:buSzPct val="100000"/>
              <a:buFont typeface="Arial"/>
              <a:buChar char="●"/>
            </a:pPr>
            <a:r>
              <a:rPr lang="en" sz="2400">
                <a:latin typeface="Calibri"/>
                <a:ea typeface="Calibri"/>
                <a:cs typeface="Calibri"/>
                <a:sym typeface="Calibri"/>
              </a:rPr>
              <a:t>“Saw” R  platform</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Learned how to use open source software</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Became familiar with how social scientists think and the types of questions they ask</a:t>
            </a:r>
          </a:p>
          <a:p>
            <a:pPr marL="457200" lvl="0" indent="-381000" rtl="0">
              <a:spcBef>
                <a:spcPts val="0"/>
              </a:spcBef>
              <a:buClr>
                <a:schemeClr val="lt1"/>
              </a:buClr>
              <a:buSzPct val="100000"/>
              <a:buFont typeface="Arial"/>
              <a:buChar char="●"/>
            </a:pPr>
            <a:r>
              <a:rPr lang="en" sz="2400">
                <a:latin typeface="Calibri"/>
                <a:ea typeface="Calibri"/>
                <a:cs typeface="Calibri"/>
                <a:sym typeface="Calibri"/>
              </a:rPr>
              <a:t>Use social science data in models</a:t>
            </a:r>
          </a:p>
        </p:txBody>
      </p:sp>
      <p:sp>
        <p:nvSpPr>
          <p:cNvPr id="237" name="Shape 237"/>
          <p:cNvSpPr txBox="1">
            <a:spLocks noGrp="1"/>
          </p:cNvSpPr>
          <p:nvPr>
            <p:ph type="title" idx="3"/>
          </p:nvPr>
        </p:nvSpPr>
        <p:spPr>
          <a:xfrm>
            <a:off x="5245775" y="135525"/>
            <a:ext cx="2969699" cy="949799"/>
          </a:xfrm>
          <a:prstGeom prst="rect">
            <a:avLst/>
          </a:prstGeom>
        </p:spPr>
        <p:txBody>
          <a:bodyPr lIns="91425" tIns="91425" rIns="91425" bIns="91425" anchor="b" anchorCtr="0">
            <a:noAutofit/>
          </a:bodyPr>
          <a:lstStyle/>
          <a:p>
            <a:pPr lvl="0" algn="r" rtl="0">
              <a:spcBef>
                <a:spcPts val="0"/>
              </a:spcBef>
              <a:buNone/>
            </a:pPr>
            <a:r>
              <a:rPr lang="en" u="sng">
                <a:latin typeface="Calibri"/>
                <a:ea typeface="Calibri"/>
                <a:cs typeface="Calibri"/>
                <a:sym typeface="Calibri"/>
              </a:rPr>
              <a:t>Opportunities</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ORIGINAL PROJECT (Day 1):</a:t>
            </a:r>
          </a:p>
        </p:txBody>
      </p:sp>
      <p:sp>
        <p:nvSpPr>
          <p:cNvPr id="40" name="Shape 40"/>
          <p:cNvSpPr txBox="1">
            <a:spLocks noGrp="1"/>
          </p:cNvSpPr>
          <p:nvPr>
            <p:ph type="body" idx="1"/>
          </p:nvPr>
        </p:nvSpPr>
        <p:spPr>
          <a:xfrm>
            <a:off x="2786350" y="3868950"/>
            <a:ext cx="3715800" cy="397799"/>
          </a:xfrm>
          <a:prstGeom prst="rect">
            <a:avLst/>
          </a:prstGeom>
        </p:spPr>
        <p:txBody>
          <a:bodyPr lIns="91425" tIns="91425" rIns="91425" bIns="91425" anchor="t" anchorCtr="0">
            <a:noAutofit/>
          </a:bodyPr>
          <a:lstStyle/>
          <a:p>
            <a:pPr lvl="0" rtl="0">
              <a:spcBef>
                <a:spcPts val="0"/>
              </a:spcBef>
              <a:buNone/>
            </a:pPr>
            <a:r>
              <a:rPr lang="en">
                <a:latin typeface="Calibri"/>
                <a:ea typeface="Calibri"/>
                <a:cs typeface="Calibri"/>
                <a:sym typeface="Calibri"/>
              </a:rPr>
              <a:t>COMPLETE SILENCE!!!!</a:t>
            </a:r>
          </a:p>
          <a:p>
            <a:pPr lvl="0" rtl="0">
              <a:spcBef>
                <a:spcPts val="0"/>
              </a:spcBef>
              <a:buNone/>
            </a:pPr>
            <a:endParaRPr sz="2400"/>
          </a:p>
          <a:p>
            <a:pPr lvl="0" rtl="0">
              <a:spcBef>
                <a:spcPts val="0"/>
              </a:spcBef>
              <a:buNone/>
            </a:pPr>
            <a:r>
              <a:rPr lang="en" sz="2400"/>
              <a:t>	</a:t>
            </a:r>
          </a:p>
          <a:p>
            <a:pPr lvl="0" rtl="0">
              <a:spcBef>
                <a:spcPts val="0"/>
              </a:spcBef>
              <a:buNone/>
            </a:pPr>
            <a:endParaRPr sz="2400"/>
          </a:p>
          <a:p>
            <a:pPr lvl="0" rtl="0">
              <a:spcBef>
                <a:spcPts val="0"/>
              </a:spcBef>
              <a:buNone/>
            </a:pPr>
            <a:endParaRPr sz="2400"/>
          </a:p>
          <a:p>
            <a:pPr lvl="0" rtl="0">
              <a:spcBef>
                <a:spcPts val="0"/>
              </a:spcBef>
              <a:buNone/>
            </a:pPr>
            <a:endParaRPr sz="2400"/>
          </a:p>
        </p:txBody>
      </p:sp>
      <p:sp>
        <p:nvSpPr>
          <p:cNvPr id="41" name="Shape 41"/>
          <p:cNvSpPr/>
          <p:nvPr/>
        </p:nvSpPr>
        <p:spPr>
          <a:xfrm>
            <a:off x="905875" y="1698600"/>
            <a:ext cx="2416499" cy="16820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 sz="1800">
                <a:latin typeface="Calibri"/>
                <a:ea typeface="Calibri"/>
                <a:cs typeface="Calibri"/>
                <a:sym typeface="Calibri"/>
              </a:rPr>
              <a:t>Social Scientists</a:t>
            </a:r>
          </a:p>
        </p:txBody>
      </p:sp>
      <p:sp>
        <p:nvSpPr>
          <p:cNvPr id="42" name="Shape 42"/>
          <p:cNvSpPr/>
          <p:nvPr/>
        </p:nvSpPr>
        <p:spPr>
          <a:xfrm>
            <a:off x="5881122" y="1730700"/>
            <a:ext cx="2416499" cy="16820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lgn="ctr">
              <a:spcBef>
                <a:spcPts val="0"/>
              </a:spcBef>
              <a:buNone/>
            </a:pPr>
            <a:r>
              <a:rPr lang="en" sz="1800">
                <a:latin typeface="Calibri"/>
                <a:ea typeface="Calibri"/>
                <a:cs typeface="Calibri"/>
                <a:sym typeface="Calibri"/>
              </a:rPr>
              <a:t>Quantitative Scientist</a:t>
            </a:r>
          </a:p>
        </p:txBody>
      </p:sp>
      <p:sp>
        <p:nvSpPr>
          <p:cNvPr id="43" name="Shape 43"/>
          <p:cNvSpPr txBox="1">
            <a:spLocks noGrp="1"/>
          </p:cNvSpPr>
          <p:nvPr>
            <p:ph type="body" idx="2"/>
          </p:nvPr>
        </p:nvSpPr>
        <p:spPr>
          <a:xfrm>
            <a:off x="3981200" y="2267262"/>
            <a:ext cx="1241100" cy="397799"/>
          </a:xfrm>
          <a:prstGeom prst="rect">
            <a:avLst/>
          </a:prstGeom>
        </p:spPr>
        <p:txBody>
          <a:bodyPr lIns="91425" tIns="91425" rIns="91425" bIns="91425" anchor="t" anchorCtr="0">
            <a:noAutofit/>
          </a:bodyPr>
          <a:lstStyle/>
          <a:p>
            <a:pPr lvl="0" rtl="0">
              <a:spcBef>
                <a:spcPts val="0"/>
              </a:spcBef>
              <a:buNone/>
            </a:pPr>
            <a:r>
              <a:rPr lang="en" sz="2400"/>
              <a:t>?????</a:t>
            </a:r>
          </a:p>
          <a:p>
            <a:pPr lvl="0" rtl="0">
              <a:spcBef>
                <a:spcPts val="0"/>
              </a:spcBef>
              <a:buNone/>
            </a:pPr>
            <a:endParaRPr sz="2400"/>
          </a:p>
          <a:p>
            <a:pPr lvl="0" rtl="0">
              <a:spcBef>
                <a:spcPts val="0"/>
              </a:spcBef>
              <a:buNone/>
            </a:pPr>
            <a:r>
              <a:rPr lang="en" sz="2400"/>
              <a:t>	</a:t>
            </a:r>
          </a:p>
          <a:p>
            <a:pPr lvl="0" rtl="0">
              <a:spcBef>
                <a:spcPts val="0"/>
              </a:spcBef>
              <a:buNone/>
            </a:pPr>
            <a:endParaRPr sz="2400"/>
          </a:p>
          <a:p>
            <a:pPr lvl="0" rtl="0">
              <a:spcBef>
                <a:spcPts val="0"/>
              </a:spcBef>
              <a:buNone/>
            </a:pPr>
            <a:endParaRPr sz="2400"/>
          </a:p>
          <a:p>
            <a:pPr lvl="0" rtl="0">
              <a:spcBef>
                <a:spcPts val="0"/>
              </a:spcBef>
              <a:buNone/>
            </a:pPr>
            <a:endParaRPr sz="2400"/>
          </a:p>
        </p:txBody>
      </p:sp>
      <p:pic>
        <p:nvPicPr>
          <p:cNvPr id="44" name="Shape 44"/>
          <p:cNvPicPr preferRelativeResize="0"/>
          <p:nvPr/>
        </p:nvPicPr>
        <p:blipFill>
          <a:blip r:embed="rId3">
            <a:alphaModFix/>
          </a:blip>
          <a:stretch>
            <a:fillRect/>
          </a:stretch>
        </p:blipFill>
        <p:spPr>
          <a:xfrm>
            <a:off x="1175075" y="2665075"/>
            <a:ext cx="468540" cy="597349"/>
          </a:xfrm>
          <a:prstGeom prst="rect">
            <a:avLst/>
          </a:prstGeom>
          <a:noFill/>
          <a:ln>
            <a:noFill/>
          </a:ln>
        </p:spPr>
      </p:pic>
      <p:pic>
        <p:nvPicPr>
          <p:cNvPr id="45" name="Shape 45"/>
          <p:cNvPicPr preferRelativeResize="0"/>
          <p:nvPr/>
        </p:nvPicPr>
        <p:blipFill>
          <a:blip r:embed="rId3">
            <a:alphaModFix/>
          </a:blip>
          <a:stretch>
            <a:fillRect/>
          </a:stretch>
        </p:blipFill>
        <p:spPr>
          <a:xfrm>
            <a:off x="1860875" y="2665075"/>
            <a:ext cx="468540" cy="597349"/>
          </a:xfrm>
          <a:prstGeom prst="rect">
            <a:avLst/>
          </a:prstGeom>
          <a:noFill/>
          <a:ln>
            <a:noFill/>
          </a:ln>
        </p:spPr>
      </p:pic>
      <p:pic>
        <p:nvPicPr>
          <p:cNvPr id="46" name="Shape 46"/>
          <p:cNvPicPr preferRelativeResize="0"/>
          <p:nvPr/>
        </p:nvPicPr>
        <p:blipFill>
          <a:blip r:embed="rId3">
            <a:alphaModFix/>
          </a:blip>
          <a:stretch>
            <a:fillRect/>
          </a:stretch>
        </p:blipFill>
        <p:spPr>
          <a:xfrm>
            <a:off x="2546675" y="2665075"/>
            <a:ext cx="468540" cy="597349"/>
          </a:xfrm>
          <a:prstGeom prst="rect">
            <a:avLst/>
          </a:prstGeom>
          <a:noFill/>
          <a:ln>
            <a:noFill/>
          </a:ln>
        </p:spPr>
      </p:pic>
      <p:pic>
        <p:nvPicPr>
          <p:cNvPr id="47" name="Shape 47"/>
          <p:cNvPicPr preferRelativeResize="0"/>
          <p:nvPr/>
        </p:nvPicPr>
        <p:blipFill>
          <a:blip r:embed="rId4">
            <a:alphaModFix/>
          </a:blip>
          <a:stretch>
            <a:fillRect/>
          </a:stretch>
        </p:blipFill>
        <p:spPr>
          <a:xfrm>
            <a:off x="6855101" y="2741470"/>
            <a:ext cx="468549" cy="581104"/>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ORIGINAL PROJECT (Day 2):</a:t>
            </a:r>
          </a:p>
        </p:txBody>
      </p:sp>
      <p:sp>
        <p:nvSpPr>
          <p:cNvPr id="53" name="Shape 53"/>
          <p:cNvSpPr txBox="1">
            <a:spLocks noGrp="1"/>
          </p:cNvSpPr>
          <p:nvPr>
            <p:ph type="body" idx="1"/>
          </p:nvPr>
        </p:nvSpPr>
        <p:spPr>
          <a:xfrm>
            <a:off x="301800" y="3868950"/>
            <a:ext cx="8505299" cy="397799"/>
          </a:xfrm>
          <a:prstGeom prst="rect">
            <a:avLst/>
          </a:prstGeom>
        </p:spPr>
        <p:txBody>
          <a:bodyPr lIns="91425" tIns="91425" rIns="91425" bIns="91425" anchor="t" anchorCtr="0">
            <a:noAutofit/>
          </a:bodyPr>
          <a:lstStyle/>
          <a:p>
            <a:pPr lvl="0" algn="ctr" rtl="0">
              <a:spcBef>
                <a:spcPts val="0"/>
              </a:spcBef>
              <a:buNone/>
            </a:pPr>
            <a:r>
              <a:rPr lang="en">
                <a:latin typeface="Calibri"/>
                <a:ea typeface="Calibri"/>
                <a:cs typeface="Calibri"/>
                <a:sym typeface="Calibri"/>
              </a:rPr>
              <a:t>Attempt to find a common language</a:t>
            </a:r>
          </a:p>
        </p:txBody>
      </p:sp>
      <p:sp>
        <p:nvSpPr>
          <p:cNvPr id="54" name="Shape 54"/>
          <p:cNvSpPr/>
          <p:nvPr/>
        </p:nvSpPr>
        <p:spPr>
          <a:xfrm>
            <a:off x="905875" y="1698600"/>
            <a:ext cx="2416499" cy="16820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800">
                <a:latin typeface="Calibri"/>
                <a:ea typeface="Calibri"/>
                <a:cs typeface="Calibri"/>
                <a:sym typeface="Calibri"/>
              </a:rPr>
              <a:t>Social Scientists</a:t>
            </a:r>
          </a:p>
        </p:txBody>
      </p:sp>
      <p:sp>
        <p:nvSpPr>
          <p:cNvPr id="55" name="Shape 55"/>
          <p:cNvSpPr/>
          <p:nvPr/>
        </p:nvSpPr>
        <p:spPr>
          <a:xfrm>
            <a:off x="5881122" y="1730700"/>
            <a:ext cx="2416499" cy="16820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1800">
                <a:latin typeface="Calibri"/>
                <a:ea typeface="Calibri"/>
                <a:cs typeface="Calibri"/>
                <a:sym typeface="Calibri"/>
              </a:rPr>
              <a:t>Quantitative Scientist</a:t>
            </a:r>
          </a:p>
        </p:txBody>
      </p:sp>
      <p:sp>
        <p:nvSpPr>
          <p:cNvPr id="56" name="Shape 56"/>
          <p:cNvSpPr txBox="1">
            <a:spLocks noGrp="1"/>
          </p:cNvSpPr>
          <p:nvPr>
            <p:ph type="body" idx="2"/>
          </p:nvPr>
        </p:nvSpPr>
        <p:spPr>
          <a:xfrm>
            <a:off x="3981200" y="2267262"/>
            <a:ext cx="1241100" cy="397799"/>
          </a:xfrm>
          <a:prstGeom prst="rect">
            <a:avLst/>
          </a:prstGeom>
        </p:spPr>
        <p:txBody>
          <a:bodyPr lIns="91425" tIns="91425" rIns="91425" bIns="91425" anchor="t" anchorCtr="0">
            <a:noAutofit/>
          </a:bodyPr>
          <a:lstStyle/>
          <a:p>
            <a:pPr lvl="0" rtl="0">
              <a:spcBef>
                <a:spcPts val="0"/>
              </a:spcBef>
              <a:buNone/>
            </a:pPr>
            <a:r>
              <a:rPr lang="en" sz="2400"/>
              <a:t>???</a:t>
            </a:r>
          </a:p>
          <a:p>
            <a:pPr lvl="0" rtl="0">
              <a:spcBef>
                <a:spcPts val="0"/>
              </a:spcBef>
              <a:buNone/>
            </a:pPr>
            <a:endParaRPr sz="2400"/>
          </a:p>
          <a:p>
            <a:pPr lvl="0" rtl="0">
              <a:spcBef>
                <a:spcPts val="0"/>
              </a:spcBef>
              <a:buNone/>
            </a:pPr>
            <a:r>
              <a:rPr lang="en" sz="2400"/>
              <a:t>	</a:t>
            </a:r>
          </a:p>
          <a:p>
            <a:pPr lvl="0" rtl="0">
              <a:spcBef>
                <a:spcPts val="0"/>
              </a:spcBef>
              <a:buNone/>
            </a:pPr>
            <a:endParaRPr sz="2400"/>
          </a:p>
          <a:p>
            <a:pPr lvl="0" rtl="0">
              <a:spcBef>
                <a:spcPts val="0"/>
              </a:spcBef>
              <a:buNone/>
            </a:pPr>
            <a:endParaRPr sz="2400"/>
          </a:p>
          <a:p>
            <a:pPr lvl="0" rtl="0">
              <a:spcBef>
                <a:spcPts val="0"/>
              </a:spcBef>
              <a:buNone/>
            </a:pPr>
            <a:endParaRPr sz="2400"/>
          </a:p>
        </p:txBody>
      </p:sp>
      <p:pic>
        <p:nvPicPr>
          <p:cNvPr id="57" name="Shape 57"/>
          <p:cNvPicPr preferRelativeResize="0"/>
          <p:nvPr/>
        </p:nvPicPr>
        <p:blipFill>
          <a:blip r:embed="rId3">
            <a:alphaModFix/>
          </a:blip>
          <a:stretch>
            <a:fillRect/>
          </a:stretch>
        </p:blipFill>
        <p:spPr>
          <a:xfrm>
            <a:off x="1175075" y="2665075"/>
            <a:ext cx="468540" cy="597349"/>
          </a:xfrm>
          <a:prstGeom prst="rect">
            <a:avLst/>
          </a:prstGeom>
          <a:noFill/>
          <a:ln>
            <a:noFill/>
          </a:ln>
        </p:spPr>
      </p:pic>
      <p:pic>
        <p:nvPicPr>
          <p:cNvPr id="58" name="Shape 58"/>
          <p:cNvPicPr preferRelativeResize="0"/>
          <p:nvPr/>
        </p:nvPicPr>
        <p:blipFill>
          <a:blip r:embed="rId3">
            <a:alphaModFix/>
          </a:blip>
          <a:stretch>
            <a:fillRect/>
          </a:stretch>
        </p:blipFill>
        <p:spPr>
          <a:xfrm>
            <a:off x="1860875" y="2665075"/>
            <a:ext cx="468540" cy="597349"/>
          </a:xfrm>
          <a:prstGeom prst="rect">
            <a:avLst/>
          </a:prstGeom>
          <a:noFill/>
          <a:ln>
            <a:noFill/>
          </a:ln>
        </p:spPr>
      </p:pic>
      <p:pic>
        <p:nvPicPr>
          <p:cNvPr id="59" name="Shape 59"/>
          <p:cNvPicPr preferRelativeResize="0"/>
          <p:nvPr/>
        </p:nvPicPr>
        <p:blipFill>
          <a:blip r:embed="rId3">
            <a:alphaModFix/>
          </a:blip>
          <a:stretch>
            <a:fillRect/>
          </a:stretch>
        </p:blipFill>
        <p:spPr>
          <a:xfrm>
            <a:off x="5132800" y="2733350"/>
            <a:ext cx="468540" cy="597349"/>
          </a:xfrm>
          <a:prstGeom prst="rect">
            <a:avLst/>
          </a:prstGeom>
          <a:noFill/>
          <a:ln>
            <a:noFill/>
          </a:ln>
        </p:spPr>
      </p:pic>
      <p:pic>
        <p:nvPicPr>
          <p:cNvPr id="60" name="Shape 60"/>
          <p:cNvPicPr preferRelativeResize="0"/>
          <p:nvPr/>
        </p:nvPicPr>
        <p:blipFill>
          <a:blip r:embed="rId4">
            <a:alphaModFix/>
          </a:blip>
          <a:stretch>
            <a:fillRect/>
          </a:stretch>
        </p:blipFill>
        <p:spPr>
          <a:xfrm>
            <a:off x="6855101" y="2741470"/>
            <a:ext cx="468549" cy="581104"/>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pic>
        <p:nvPicPr>
          <p:cNvPr id="65" name="Shape 65"/>
          <p:cNvPicPr preferRelativeResize="0"/>
          <p:nvPr/>
        </p:nvPicPr>
        <p:blipFill>
          <a:blip r:embed="rId3">
            <a:alphaModFix/>
          </a:blip>
          <a:stretch>
            <a:fillRect/>
          </a:stretch>
        </p:blipFill>
        <p:spPr>
          <a:xfrm>
            <a:off x="2942250" y="790425"/>
            <a:ext cx="3468250" cy="4145400"/>
          </a:xfrm>
          <a:prstGeom prst="rect">
            <a:avLst/>
          </a:prstGeom>
          <a:noFill/>
          <a:ln>
            <a:noFill/>
          </a:ln>
        </p:spPr>
      </p:pic>
      <p:sp>
        <p:nvSpPr>
          <p:cNvPr id="66" name="Shape 66"/>
          <p:cNvSpPr txBox="1">
            <a:spLocks noGrp="1"/>
          </p:cNvSpPr>
          <p:nvPr>
            <p:ph type="title"/>
          </p:nvPr>
        </p:nvSpPr>
        <p:spPr>
          <a:xfrm>
            <a:off x="376325" y="3"/>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BREAKTHROUGH (Days 3 and 4):</a:t>
            </a:r>
          </a:p>
        </p:txBody>
      </p:sp>
      <p:sp>
        <p:nvSpPr>
          <p:cNvPr id="67" name="Shape 67"/>
          <p:cNvSpPr/>
          <p:nvPr/>
        </p:nvSpPr>
        <p:spPr>
          <a:xfrm>
            <a:off x="326875" y="2725325"/>
            <a:ext cx="2554799" cy="13262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latin typeface="Calibri"/>
                <a:ea typeface="Calibri"/>
                <a:cs typeface="Calibri"/>
                <a:sym typeface="Calibri"/>
              </a:rPr>
              <a:t>Social Scientists</a:t>
            </a:r>
          </a:p>
        </p:txBody>
      </p:sp>
      <p:sp>
        <p:nvSpPr>
          <p:cNvPr id="68" name="Shape 68"/>
          <p:cNvSpPr/>
          <p:nvPr/>
        </p:nvSpPr>
        <p:spPr>
          <a:xfrm>
            <a:off x="6520450" y="2725325"/>
            <a:ext cx="2448899" cy="13262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latin typeface="Calibri"/>
                <a:ea typeface="Calibri"/>
                <a:cs typeface="Calibri"/>
                <a:sym typeface="Calibri"/>
              </a:rPr>
              <a:t>Quantitative Scientist</a:t>
            </a:r>
          </a:p>
        </p:txBody>
      </p:sp>
      <p:sp>
        <p:nvSpPr>
          <p:cNvPr id="69" name="Shape 69"/>
          <p:cNvSpPr/>
          <p:nvPr/>
        </p:nvSpPr>
        <p:spPr>
          <a:xfrm>
            <a:off x="624975" y="1114950"/>
            <a:ext cx="2668799" cy="1434900"/>
          </a:xfrm>
          <a:prstGeom prst="cloudCallout">
            <a:avLst>
              <a:gd name="adj1" fmla="val -20833"/>
              <a:gd name="adj2" fmla="val 62500"/>
            </a:avLst>
          </a:prstGeom>
          <a:solidFill>
            <a:srgbClr val="A4C2F4"/>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a:latin typeface="Calibri"/>
                <a:ea typeface="Calibri"/>
                <a:cs typeface="Calibri"/>
                <a:sym typeface="Calibri"/>
              </a:rPr>
              <a:t>I’m interested in “x” and  would need your QS expertise to explain “y”</a:t>
            </a:r>
          </a:p>
        </p:txBody>
      </p:sp>
      <p:sp>
        <p:nvSpPr>
          <p:cNvPr id="70" name="Shape 70"/>
          <p:cNvSpPr/>
          <p:nvPr/>
        </p:nvSpPr>
        <p:spPr>
          <a:xfrm>
            <a:off x="5700250" y="960500"/>
            <a:ext cx="2668799" cy="1326299"/>
          </a:xfrm>
          <a:prstGeom prst="cloudCallout">
            <a:avLst>
              <a:gd name="adj1" fmla="val 25717"/>
              <a:gd name="adj2" fmla="val 95237"/>
            </a:avLst>
          </a:prstGeom>
          <a:solidFill>
            <a:srgbClr val="A4C2F4"/>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lvl="0" rtl="0">
              <a:spcBef>
                <a:spcPts val="0"/>
              </a:spcBef>
              <a:buNone/>
            </a:pPr>
            <a:endParaRPr>
              <a:solidFill>
                <a:schemeClr val="dk1"/>
              </a:solidFill>
            </a:endParaRPr>
          </a:p>
          <a:p>
            <a:pPr lvl="0" rtl="0">
              <a:spcBef>
                <a:spcPts val="0"/>
              </a:spcBef>
              <a:buClr>
                <a:schemeClr val="dk1"/>
              </a:buClr>
              <a:buSzPct val="78571"/>
              <a:buFont typeface="Arial"/>
              <a:buNone/>
            </a:pPr>
            <a:r>
              <a:rPr lang="en">
                <a:solidFill>
                  <a:schemeClr val="dk1"/>
                </a:solidFill>
                <a:latin typeface="Calibri"/>
                <a:ea typeface="Calibri"/>
                <a:cs typeface="Calibri"/>
                <a:sym typeface="Calibri"/>
              </a:rPr>
              <a:t>I’m interested in “x” and  would need your SS expertise to explain “y”</a:t>
            </a:r>
          </a:p>
          <a:p>
            <a:pPr lvl="0" rtl="0">
              <a:spcBef>
                <a:spcPts val="0"/>
              </a:spcBef>
              <a:buNone/>
            </a:pPr>
            <a:endParaRP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t>NEW (socially inclusive) question:</a:t>
            </a:r>
          </a:p>
        </p:txBody>
      </p:sp>
      <p:sp>
        <p:nvSpPr>
          <p:cNvPr id="76" name="Shape 76"/>
          <p:cNvSpPr txBox="1">
            <a:spLocks noGrp="1"/>
          </p:cNvSpPr>
          <p:nvPr>
            <p:ph type="body" idx="1"/>
          </p:nvPr>
        </p:nvSpPr>
        <p:spPr>
          <a:xfrm>
            <a:off x="682650" y="1300900"/>
            <a:ext cx="8229600" cy="1468800"/>
          </a:xfrm>
          <a:prstGeom prst="rect">
            <a:avLst/>
          </a:prstGeom>
        </p:spPr>
        <p:txBody>
          <a:bodyPr lIns="91425" tIns="91425" rIns="91425" bIns="91425" anchor="t" anchorCtr="0">
            <a:noAutofit/>
          </a:bodyPr>
          <a:lstStyle/>
          <a:p>
            <a:pPr lvl="0" algn="ctr" rtl="0">
              <a:spcBef>
                <a:spcPts val="0"/>
              </a:spcBef>
              <a:buNone/>
            </a:pPr>
            <a:r>
              <a:rPr lang="en"/>
              <a:t>How (if) does the existence of risk pools affect the catch of target and “choke” species?</a:t>
            </a:r>
          </a:p>
          <a:p>
            <a:pPr lvl="0" rtl="0">
              <a:spcBef>
                <a:spcPts val="0"/>
              </a:spcBef>
              <a:buNone/>
            </a:pPr>
            <a:endParaRPr sz="2400"/>
          </a:p>
        </p:txBody>
      </p:sp>
      <p:pic>
        <p:nvPicPr>
          <p:cNvPr id="77" name="Shape 77"/>
          <p:cNvPicPr preferRelativeResize="0"/>
          <p:nvPr/>
        </p:nvPicPr>
        <p:blipFill>
          <a:blip r:embed="rId3">
            <a:alphaModFix/>
          </a:blip>
          <a:stretch>
            <a:fillRect/>
          </a:stretch>
        </p:blipFill>
        <p:spPr>
          <a:xfrm>
            <a:off x="3406275" y="2769700"/>
            <a:ext cx="2708448" cy="1706325"/>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lgn="r" rtl="0">
              <a:spcBef>
                <a:spcPts val="0"/>
              </a:spcBef>
              <a:buNone/>
            </a:pPr>
            <a:r>
              <a:rPr lang="en">
                <a:solidFill>
                  <a:srgbClr val="FFFFFF"/>
                </a:solidFill>
              </a:rPr>
              <a:t>VALIDATION (Day 5):</a:t>
            </a:r>
          </a:p>
        </p:txBody>
      </p:sp>
      <p:pic>
        <p:nvPicPr>
          <p:cNvPr id="83" name="Shape 83"/>
          <p:cNvPicPr preferRelativeResize="0"/>
          <p:nvPr/>
        </p:nvPicPr>
        <p:blipFill>
          <a:blip r:embed="rId3">
            <a:alphaModFix/>
          </a:blip>
          <a:stretch>
            <a:fillRect/>
          </a:stretch>
        </p:blipFill>
        <p:spPr>
          <a:xfrm>
            <a:off x="175550" y="1901250"/>
            <a:ext cx="2708448" cy="1706325"/>
          </a:xfrm>
          <a:prstGeom prst="rect">
            <a:avLst/>
          </a:prstGeom>
          <a:noFill/>
          <a:ln>
            <a:noFill/>
          </a:ln>
        </p:spPr>
      </p:pic>
      <p:pic>
        <p:nvPicPr>
          <p:cNvPr id="84" name="Shape 84"/>
          <p:cNvPicPr preferRelativeResize="0"/>
          <p:nvPr/>
        </p:nvPicPr>
        <p:blipFill>
          <a:blip r:embed="rId4">
            <a:alphaModFix/>
          </a:blip>
          <a:stretch>
            <a:fillRect/>
          </a:stretch>
        </p:blipFill>
        <p:spPr>
          <a:xfrm>
            <a:off x="5986850" y="1901250"/>
            <a:ext cx="3012799" cy="1706325"/>
          </a:xfrm>
          <a:prstGeom prst="rect">
            <a:avLst/>
          </a:prstGeom>
          <a:noFill/>
          <a:ln>
            <a:noFill/>
          </a:ln>
        </p:spPr>
      </p:pic>
      <p:pic>
        <p:nvPicPr>
          <p:cNvPr id="85" name="Shape 85"/>
          <p:cNvPicPr preferRelativeResize="0"/>
          <p:nvPr/>
        </p:nvPicPr>
        <p:blipFill>
          <a:blip r:embed="rId5">
            <a:alphaModFix/>
          </a:blip>
          <a:stretch>
            <a:fillRect/>
          </a:stretch>
        </p:blipFill>
        <p:spPr>
          <a:xfrm>
            <a:off x="3146025" y="2307150"/>
            <a:ext cx="2381500" cy="1300424"/>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457200" y="113453"/>
            <a:ext cx="8229600" cy="857400"/>
          </a:xfrm>
          <a:prstGeom prst="rect">
            <a:avLst/>
          </a:prstGeom>
        </p:spPr>
        <p:txBody>
          <a:bodyPr lIns="91425" tIns="91425" rIns="91425" bIns="91425" anchor="b" anchorCtr="0">
            <a:noAutofit/>
          </a:bodyPr>
          <a:lstStyle/>
          <a:p>
            <a:pPr lvl="0" algn="r" rtl="0">
              <a:spcBef>
                <a:spcPts val="0"/>
              </a:spcBef>
              <a:buNone/>
            </a:pPr>
            <a:r>
              <a:rPr lang="en">
                <a:latin typeface="Calibri"/>
                <a:ea typeface="Calibri"/>
                <a:cs typeface="Calibri"/>
                <a:sym typeface="Calibri"/>
              </a:rPr>
              <a:t>UTILIZING SKILLS &amp; LEARNING</a:t>
            </a:r>
          </a:p>
        </p:txBody>
      </p:sp>
      <p:pic>
        <p:nvPicPr>
          <p:cNvPr id="91" name="Shape 91"/>
          <p:cNvPicPr preferRelativeResize="0"/>
          <p:nvPr/>
        </p:nvPicPr>
        <p:blipFill>
          <a:blip r:embed="rId3">
            <a:alphaModFix/>
          </a:blip>
          <a:stretch>
            <a:fillRect/>
          </a:stretch>
        </p:blipFill>
        <p:spPr>
          <a:xfrm>
            <a:off x="6362750" y="3290524"/>
            <a:ext cx="2626124" cy="1476474"/>
          </a:xfrm>
          <a:prstGeom prst="rect">
            <a:avLst/>
          </a:prstGeom>
          <a:noFill/>
          <a:ln>
            <a:noFill/>
          </a:ln>
        </p:spPr>
      </p:pic>
      <p:pic>
        <p:nvPicPr>
          <p:cNvPr id="92" name="Shape 92"/>
          <p:cNvPicPr preferRelativeResize="0"/>
          <p:nvPr/>
        </p:nvPicPr>
        <p:blipFill>
          <a:blip r:embed="rId4">
            <a:alphaModFix/>
          </a:blip>
          <a:stretch>
            <a:fillRect/>
          </a:stretch>
        </p:blipFill>
        <p:spPr>
          <a:xfrm>
            <a:off x="150000" y="3388898"/>
            <a:ext cx="2541651" cy="1588549"/>
          </a:xfrm>
          <a:prstGeom prst="rect">
            <a:avLst/>
          </a:prstGeom>
          <a:noFill/>
          <a:ln>
            <a:noFill/>
          </a:ln>
        </p:spPr>
      </p:pic>
      <p:sp>
        <p:nvSpPr>
          <p:cNvPr id="93" name="Shape 93"/>
          <p:cNvSpPr/>
          <p:nvPr/>
        </p:nvSpPr>
        <p:spPr>
          <a:xfrm>
            <a:off x="819025" y="1796175"/>
            <a:ext cx="2444999" cy="18401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lgn="ctr" rtl="0">
              <a:spcBef>
                <a:spcPts val="0"/>
              </a:spcBef>
              <a:buNone/>
            </a:pPr>
            <a:r>
              <a:rPr lang="en" sz="1600" b="1">
                <a:latin typeface="Calibri"/>
                <a:ea typeface="Calibri"/>
                <a:cs typeface="Calibri"/>
                <a:sym typeface="Calibri"/>
              </a:rPr>
              <a:t>Social Scientists:</a:t>
            </a:r>
          </a:p>
          <a:p>
            <a:pPr rtl="0">
              <a:spcBef>
                <a:spcPts val="0"/>
              </a:spcBef>
              <a:buNone/>
            </a:pPr>
            <a:r>
              <a:rPr lang="en" sz="1600">
                <a:latin typeface="Calibri"/>
                <a:ea typeface="Calibri"/>
                <a:cs typeface="Calibri"/>
                <a:sym typeface="Calibri"/>
              </a:rPr>
              <a:t>- literature review</a:t>
            </a:r>
          </a:p>
          <a:p>
            <a:pPr rtl="0">
              <a:spcBef>
                <a:spcPts val="0"/>
              </a:spcBef>
              <a:buNone/>
            </a:pPr>
            <a:r>
              <a:rPr lang="en" sz="1600">
                <a:latin typeface="Calibri"/>
                <a:ea typeface="Calibri"/>
                <a:cs typeface="Calibri"/>
                <a:sym typeface="Calibri"/>
              </a:rPr>
              <a:t>- theoretical framework (governance)</a:t>
            </a:r>
          </a:p>
          <a:p>
            <a:pPr rtl="0">
              <a:spcBef>
                <a:spcPts val="0"/>
              </a:spcBef>
              <a:buNone/>
            </a:pPr>
            <a:r>
              <a:rPr lang="en" sz="1600">
                <a:solidFill>
                  <a:schemeClr val="dk1"/>
                </a:solidFill>
                <a:latin typeface="Calibri"/>
                <a:ea typeface="Calibri"/>
                <a:cs typeface="Calibri"/>
                <a:sym typeface="Calibri"/>
              </a:rPr>
              <a:t>- explaining outcome</a:t>
            </a:r>
          </a:p>
          <a:p>
            <a:pPr lvl="0" rtl="0">
              <a:spcBef>
                <a:spcPts val="0"/>
              </a:spcBef>
              <a:buNone/>
            </a:pPr>
            <a:r>
              <a:rPr lang="en" sz="1600">
                <a:latin typeface="Calibri"/>
                <a:ea typeface="Calibri"/>
                <a:cs typeface="Calibri"/>
                <a:sym typeface="Calibri"/>
              </a:rPr>
              <a:t>- editing report</a:t>
            </a:r>
          </a:p>
        </p:txBody>
      </p:sp>
      <p:pic>
        <p:nvPicPr>
          <p:cNvPr id="94" name="Shape 94"/>
          <p:cNvPicPr preferRelativeResize="0"/>
          <p:nvPr/>
        </p:nvPicPr>
        <p:blipFill>
          <a:blip r:embed="rId5">
            <a:alphaModFix/>
          </a:blip>
          <a:stretch>
            <a:fillRect/>
          </a:stretch>
        </p:blipFill>
        <p:spPr>
          <a:xfrm>
            <a:off x="4273100" y="970848"/>
            <a:ext cx="2541651" cy="1588551"/>
          </a:xfrm>
          <a:prstGeom prst="rect">
            <a:avLst/>
          </a:prstGeom>
          <a:noFill/>
          <a:ln>
            <a:noFill/>
          </a:ln>
        </p:spPr>
      </p:pic>
      <p:sp>
        <p:nvSpPr>
          <p:cNvPr id="95" name="Shape 95"/>
          <p:cNvSpPr/>
          <p:nvPr/>
        </p:nvSpPr>
        <p:spPr>
          <a:xfrm>
            <a:off x="5852725" y="1831300"/>
            <a:ext cx="2336700" cy="1840199"/>
          </a:xfrm>
          <a:prstGeom prst="rect">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algn="ctr" rtl="0">
              <a:spcBef>
                <a:spcPts val="0"/>
              </a:spcBef>
              <a:buNone/>
            </a:pPr>
            <a:r>
              <a:rPr lang="en" sz="1600" b="1">
                <a:latin typeface="Calibri"/>
                <a:ea typeface="Calibri"/>
                <a:cs typeface="Calibri"/>
                <a:sym typeface="Calibri"/>
              </a:rPr>
              <a:t>Quantitative Scientist:</a:t>
            </a:r>
          </a:p>
          <a:p>
            <a:pPr rtl="0">
              <a:spcBef>
                <a:spcPts val="0"/>
              </a:spcBef>
              <a:buNone/>
            </a:pPr>
            <a:r>
              <a:rPr lang="en" sz="1600">
                <a:latin typeface="Calibri"/>
                <a:ea typeface="Calibri"/>
                <a:cs typeface="Calibri"/>
                <a:sym typeface="Calibri"/>
              </a:rPr>
              <a:t>- mapping</a:t>
            </a:r>
          </a:p>
          <a:p>
            <a:pPr rtl="0">
              <a:spcBef>
                <a:spcPts val="0"/>
              </a:spcBef>
              <a:buNone/>
            </a:pPr>
            <a:r>
              <a:rPr lang="en" sz="1600">
                <a:latin typeface="Calibri"/>
                <a:ea typeface="Calibri"/>
                <a:cs typeface="Calibri"/>
                <a:sym typeface="Calibri"/>
              </a:rPr>
              <a:t>- data manipulation</a:t>
            </a:r>
          </a:p>
          <a:p>
            <a:pPr rtl="0">
              <a:spcBef>
                <a:spcPts val="0"/>
              </a:spcBef>
              <a:buNone/>
            </a:pPr>
            <a:r>
              <a:rPr lang="en" sz="1600">
                <a:latin typeface="Calibri"/>
                <a:ea typeface="Calibri"/>
                <a:cs typeface="Calibri"/>
                <a:sym typeface="Calibri"/>
              </a:rPr>
              <a:t>- model development</a:t>
            </a:r>
          </a:p>
          <a:p>
            <a:pPr rtl="0">
              <a:spcBef>
                <a:spcPts val="0"/>
              </a:spcBef>
              <a:buNone/>
            </a:pPr>
            <a:r>
              <a:rPr lang="en" sz="1600">
                <a:solidFill>
                  <a:schemeClr val="dk1"/>
                </a:solidFill>
                <a:latin typeface="Calibri"/>
                <a:ea typeface="Calibri"/>
                <a:cs typeface="Calibri"/>
                <a:sym typeface="Calibri"/>
              </a:rPr>
              <a:t>- explaining outcome</a:t>
            </a:r>
          </a:p>
          <a:p>
            <a:pPr lvl="0" rtl="0">
              <a:spcBef>
                <a:spcPts val="0"/>
              </a:spcBef>
              <a:buNone/>
            </a:pPr>
            <a:r>
              <a:rPr lang="en" sz="1600">
                <a:solidFill>
                  <a:schemeClr val="dk1"/>
                </a:solidFill>
                <a:latin typeface="Calibri"/>
                <a:ea typeface="Calibri"/>
                <a:cs typeface="Calibri"/>
                <a:sym typeface="Calibri"/>
              </a:rPr>
              <a:t>- editing report</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239725" y="137625"/>
            <a:ext cx="5664600" cy="857400"/>
          </a:xfrm>
          <a:prstGeom prst="rect">
            <a:avLst/>
          </a:prstGeom>
        </p:spPr>
        <p:txBody>
          <a:bodyPr lIns="91425" tIns="91425" rIns="91425" bIns="91425" anchor="b" anchorCtr="0">
            <a:noAutofit/>
          </a:bodyPr>
          <a:lstStyle/>
          <a:p>
            <a:pPr algn="r">
              <a:spcBef>
                <a:spcPts val="0"/>
              </a:spcBef>
              <a:buNone/>
            </a:pPr>
            <a:r>
              <a:rPr lang="en">
                <a:latin typeface="Calibri"/>
                <a:ea typeface="Calibri"/>
                <a:cs typeface="Calibri"/>
                <a:sym typeface="Calibri"/>
              </a:rPr>
              <a:t>RISK POOLS - </a:t>
            </a:r>
            <a:r>
              <a:rPr lang="en" sz="2400">
                <a:latin typeface="Calibri"/>
                <a:ea typeface="Calibri"/>
                <a:cs typeface="Calibri"/>
                <a:sym typeface="Calibri"/>
              </a:rPr>
              <a:t>a type of fishing co-op</a:t>
            </a:r>
          </a:p>
        </p:txBody>
      </p:sp>
      <p:sp>
        <p:nvSpPr>
          <p:cNvPr id="101" name="Shape 101"/>
          <p:cNvSpPr txBox="1">
            <a:spLocks noGrp="1"/>
          </p:cNvSpPr>
          <p:nvPr>
            <p:ph type="body" idx="1"/>
          </p:nvPr>
        </p:nvSpPr>
        <p:spPr>
          <a:xfrm>
            <a:off x="78300" y="995025"/>
            <a:ext cx="5572799" cy="4007699"/>
          </a:xfrm>
          <a:prstGeom prst="rect">
            <a:avLst/>
          </a:prstGeom>
        </p:spPr>
        <p:txBody>
          <a:bodyPr lIns="91425" tIns="91425" rIns="91425" bIns="91425" anchor="t" anchorCtr="0">
            <a:noAutofit/>
          </a:bodyPr>
          <a:lstStyle/>
          <a:p>
            <a:pPr marL="457200" lvl="0" indent="-368300" rtl="0">
              <a:lnSpc>
                <a:spcPct val="115000"/>
              </a:lnSpc>
              <a:spcBef>
                <a:spcPts val="700"/>
              </a:spcBef>
              <a:buClr>
                <a:schemeClr val="lt1"/>
              </a:buClr>
              <a:buSzPct val="100000"/>
              <a:buFont typeface="Arial"/>
              <a:buChar char="●"/>
            </a:pPr>
            <a:r>
              <a:rPr lang="en" sz="2200">
                <a:latin typeface="Calibri"/>
                <a:ea typeface="Calibri"/>
                <a:cs typeface="Calibri"/>
                <a:sym typeface="Calibri"/>
              </a:rPr>
              <a:t>Members pool quota of bycatch species</a:t>
            </a:r>
          </a:p>
          <a:p>
            <a:pPr marL="457200" lvl="0" indent="-368300" rtl="0">
              <a:lnSpc>
                <a:spcPct val="115000"/>
              </a:lnSpc>
              <a:spcBef>
                <a:spcPts val="700"/>
              </a:spcBef>
              <a:buClr>
                <a:schemeClr val="lt1"/>
              </a:buClr>
              <a:buSzPct val="100000"/>
              <a:buFont typeface="Arial"/>
              <a:buChar char="●"/>
            </a:pPr>
            <a:r>
              <a:rPr lang="en" sz="2200">
                <a:latin typeface="Calibri"/>
                <a:ea typeface="Calibri"/>
                <a:cs typeface="Calibri"/>
                <a:sym typeface="Calibri"/>
              </a:rPr>
              <a:t>Spread the risk of quota deficiency</a:t>
            </a:r>
          </a:p>
          <a:p>
            <a:pPr marL="457200" lvl="0" indent="-368300" rtl="0">
              <a:lnSpc>
                <a:spcPct val="115000"/>
              </a:lnSpc>
              <a:spcBef>
                <a:spcPts val="700"/>
              </a:spcBef>
              <a:buClr>
                <a:schemeClr val="lt1"/>
              </a:buClr>
              <a:buSzPct val="100000"/>
              <a:buFont typeface="Arial"/>
              <a:buChar char="●"/>
            </a:pPr>
            <a:r>
              <a:rPr lang="en" sz="2200">
                <a:latin typeface="Calibri"/>
                <a:ea typeface="Calibri"/>
                <a:cs typeface="Calibri"/>
                <a:sym typeface="Calibri"/>
              </a:rPr>
              <a:t>Reduce risk of ceasing fishing or purchasing additional quota </a:t>
            </a:r>
          </a:p>
          <a:p>
            <a:pPr marL="457200" lvl="0" indent="-368300" rtl="0">
              <a:lnSpc>
                <a:spcPct val="115000"/>
              </a:lnSpc>
              <a:spcBef>
                <a:spcPts val="700"/>
              </a:spcBef>
              <a:buClr>
                <a:schemeClr val="lt1"/>
              </a:buClr>
              <a:buSzPct val="100000"/>
              <a:buFont typeface="Arial"/>
              <a:buChar char="●"/>
            </a:pPr>
            <a:r>
              <a:rPr lang="en" sz="2200">
                <a:latin typeface="Calibri"/>
                <a:ea typeface="Calibri"/>
                <a:cs typeface="Calibri"/>
                <a:sym typeface="Calibri"/>
              </a:rPr>
              <a:t>Risk of bycatch exceeding pool’s quota</a:t>
            </a:r>
          </a:p>
          <a:p>
            <a:pPr marL="457200" lvl="0" indent="-368300" rtl="0">
              <a:lnSpc>
                <a:spcPct val="115000"/>
              </a:lnSpc>
              <a:spcBef>
                <a:spcPts val="700"/>
              </a:spcBef>
              <a:buClr>
                <a:schemeClr val="lt1"/>
              </a:buClr>
              <a:buSzPct val="100000"/>
              <a:buFont typeface="Arial"/>
              <a:buChar char="●"/>
            </a:pPr>
            <a:r>
              <a:rPr lang="en" sz="2200">
                <a:latin typeface="Calibri"/>
                <a:ea typeface="Calibri"/>
                <a:cs typeface="Calibri"/>
                <a:sym typeface="Calibri"/>
              </a:rPr>
              <a:t>Emergence depends on ecological, </a:t>
            </a:r>
            <a:br>
              <a:rPr lang="en" sz="2200">
                <a:latin typeface="Calibri"/>
                <a:ea typeface="Calibri"/>
                <a:cs typeface="Calibri"/>
                <a:sym typeface="Calibri"/>
              </a:rPr>
            </a:br>
            <a:r>
              <a:rPr lang="en" sz="2200">
                <a:latin typeface="Calibri"/>
                <a:ea typeface="Calibri"/>
                <a:cs typeface="Calibri"/>
                <a:sym typeface="Calibri"/>
              </a:rPr>
              <a:t>socio-economic, and governance factors</a:t>
            </a:r>
          </a:p>
          <a:p>
            <a:pPr>
              <a:spcBef>
                <a:spcPts val="0"/>
              </a:spcBef>
              <a:buNone/>
            </a:pPr>
            <a:endParaRPr sz="2200">
              <a:latin typeface="Calibri"/>
              <a:ea typeface="Calibri"/>
              <a:cs typeface="Calibri"/>
              <a:sym typeface="Calibri"/>
            </a:endParaRPr>
          </a:p>
        </p:txBody>
      </p:sp>
      <p:pic>
        <p:nvPicPr>
          <p:cNvPr id="102" name="Shape 102"/>
          <p:cNvPicPr preferRelativeResize="0"/>
          <p:nvPr/>
        </p:nvPicPr>
        <p:blipFill rotWithShape="1">
          <a:blip r:embed="rId3">
            <a:alphaModFix/>
          </a:blip>
          <a:srcRect l="30284" r="25535"/>
          <a:stretch/>
        </p:blipFill>
        <p:spPr>
          <a:xfrm>
            <a:off x="6394699" y="0"/>
            <a:ext cx="2749300" cy="5143499"/>
          </a:xfrm>
          <a:prstGeom prst="rect">
            <a:avLst/>
          </a:prstGeom>
          <a:noFill/>
          <a:ln>
            <a:noFill/>
          </a:ln>
        </p:spPr>
      </p:pic>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1000"/>
                                        <p:tgtEl>
                                          <p:spTgt spid="10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
                                        </p:tgtEl>
                                        <p:attrNameLst>
                                          <p:attrName>style.visibility</p:attrName>
                                        </p:attrNameLst>
                                      </p:cBhvr>
                                      <p:to>
                                        <p:strVal val="visible"/>
                                      </p:to>
                                    </p:set>
                                    <p:animEffect transition="in" filter="fade">
                                      <p:cBhvr>
                                        <p:cTn id="12" dur="10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dark">
  <a:themeElements>
    <a:clrScheme name="Custom 345">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1303</Words>
  <Application>Microsoft Office PowerPoint</Application>
  <PresentationFormat>On-screen Show (16:9)</PresentationFormat>
  <Paragraphs>170</Paragraphs>
  <Slides>22</Slides>
  <Notes>22</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simple-dark</vt:lpstr>
      <vt:lpstr>An analysis of risk pools in commercial ITQ fisheries:   Quantifying social, economic, and biological linkages in the US West coast groundfish trawl fishery </vt:lpstr>
      <vt:lpstr>ORIGINAL PROJECT:</vt:lpstr>
      <vt:lpstr>ORIGINAL PROJECT (Day 1):</vt:lpstr>
      <vt:lpstr>ORIGINAL PROJECT (Day 2):</vt:lpstr>
      <vt:lpstr>BREAKTHROUGH (Days 3 and 4):</vt:lpstr>
      <vt:lpstr>NEW (socially inclusive) question:</vt:lpstr>
      <vt:lpstr>VALIDATION (Day 5):</vt:lpstr>
      <vt:lpstr>UTILIZING SKILLS &amp; LEARNING</vt:lpstr>
      <vt:lpstr>RISK POOLS - a type of fishing co-op</vt:lpstr>
      <vt:lpstr>CALIFORNIA RISK POOLS</vt:lpstr>
      <vt:lpstr>CALIFORNIA RISK POOLS</vt:lpstr>
      <vt:lpstr>Home Ports</vt:lpstr>
      <vt:lpstr>PREDICTOR VARIABLES:</vt:lpstr>
      <vt:lpstr>PowerPoint Presentation</vt:lpstr>
      <vt:lpstr>PREDICTOR VARIABLES:</vt:lpstr>
      <vt:lpstr>FRAMEWORK:</vt:lpstr>
      <vt:lpstr>BINOMIAL LINEAR MIXED EFFECT MODEL:</vt:lpstr>
      <vt:lpstr>Flatfish = n(+); Risk pool(-); Price(+); ITQ(+):</vt:lpstr>
      <vt:lpstr>Dover sole = ITQ(+):</vt:lpstr>
      <vt:lpstr>Bottom Line == It Depends:</vt:lpstr>
      <vt:lpstr>DISCUSSION:</vt:lpstr>
      <vt:lpstr>Challenges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analysis of risk pools in commercial ITQ fisheries:   Quantifying social, economic, and biological linkages in the US West coast groundfish trawl fishery </dc:title>
  <dc:creator>kelli</dc:creator>
  <cp:lastModifiedBy>Kelli Johnson</cp:lastModifiedBy>
  <cp:revision>2</cp:revision>
  <dcterms:modified xsi:type="dcterms:W3CDTF">2014-10-27T21:51:11Z</dcterms:modified>
</cp:coreProperties>
</file>